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5" r:id="rId4"/>
    <p:sldId id="259" r:id="rId5"/>
    <p:sldId id="271" r:id="rId6"/>
    <p:sldId id="272" r:id="rId7"/>
    <p:sldId id="268" r:id="rId8"/>
    <p:sldId id="273" r:id="rId9"/>
    <p:sldId id="260" r:id="rId10"/>
    <p:sldId id="261" r:id="rId11"/>
    <p:sldId id="270" r:id="rId12"/>
    <p:sldId id="262" r:id="rId13"/>
    <p:sldId id="263" r:id="rId14"/>
    <p:sldId id="264" r:id="rId15"/>
    <p:sldId id="265" r:id="rId16"/>
    <p:sldId id="266" r:id="rId17"/>
    <p:sldId id="274" r:id="rId18"/>
    <p:sldId id="276"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CD00"/>
    <a:srgbClr val="FFF9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p:restoredTop sz="94694"/>
  </p:normalViewPr>
  <p:slideViewPr>
    <p:cSldViewPr snapToGrid="0" snapToObjects="1">
      <p:cViewPr varScale="1">
        <p:scale>
          <a:sx n="121" d="100"/>
          <a:sy n="121" d="100"/>
        </p:scale>
        <p:origin x="19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2F961-F72F-9C48-836B-E7AD86277131}" type="datetimeFigureOut">
              <a:rPr lang="en-US" smtClean="0"/>
              <a:t>12/11/23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8D1DF-1781-A246-BDC9-50E904A37248}" type="slidenum">
              <a:rPr lang="en-US" smtClean="0"/>
              <a:t>‹#›</a:t>
            </a:fld>
            <a:endParaRPr lang="en-US"/>
          </a:p>
        </p:txBody>
      </p:sp>
    </p:spTree>
    <p:extLst>
      <p:ext uri="{BB962C8B-B14F-4D97-AF65-F5344CB8AC3E}">
        <p14:creationId xmlns:p14="http://schemas.microsoft.com/office/powerpoint/2010/main" val="60234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16</a:t>
            </a:fld>
            <a:endParaRPr lang="en-US"/>
          </a:p>
        </p:txBody>
      </p:sp>
    </p:spTree>
    <p:extLst>
      <p:ext uri="{BB962C8B-B14F-4D97-AF65-F5344CB8AC3E}">
        <p14:creationId xmlns:p14="http://schemas.microsoft.com/office/powerpoint/2010/main" val="20417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17</a:t>
            </a:fld>
            <a:endParaRPr lang="en-US"/>
          </a:p>
        </p:txBody>
      </p:sp>
    </p:spTree>
    <p:extLst>
      <p:ext uri="{BB962C8B-B14F-4D97-AF65-F5344CB8AC3E}">
        <p14:creationId xmlns:p14="http://schemas.microsoft.com/office/powerpoint/2010/main" val="90586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8D1DF-1781-A246-BDC9-50E904A37248}" type="slidenum">
              <a:rPr lang="en-US" smtClean="0"/>
              <a:t>18</a:t>
            </a:fld>
            <a:endParaRPr lang="en-US"/>
          </a:p>
        </p:txBody>
      </p:sp>
    </p:spTree>
    <p:extLst>
      <p:ext uri="{BB962C8B-B14F-4D97-AF65-F5344CB8AC3E}">
        <p14:creationId xmlns:p14="http://schemas.microsoft.com/office/powerpoint/2010/main" val="1027256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A4DB2B-2BCA-0C45-92F4-CA0C574C81F3}"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86510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723902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4503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4DB2B-2BCA-0C45-92F4-CA0C574C81F3}"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54671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4DB2B-2BCA-0C45-92F4-CA0C574C81F3}" type="datetimeFigureOut">
              <a:rPr lang="en-US" smtClean="0"/>
              <a:t>12/11/23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3256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A4DB2B-2BCA-0C45-92F4-CA0C574C81F3}"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28865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A4DB2B-2BCA-0C45-92F4-CA0C574C81F3}" type="datetimeFigureOut">
              <a:rPr lang="en-US" smtClean="0"/>
              <a:t>12/11/23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57369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A4DB2B-2BCA-0C45-92F4-CA0C574C81F3}" type="datetimeFigureOut">
              <a:rPr lang="en-US" smtClean="0"/>
              <a:t>12/11/23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034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4DB2B-2BCA-0C45-92F4-CA0C574C81F3}" type="datetimeFigureOut">
              <a:rPr lang="en-US" smtClean="0"/>
              <a:t>12/11/23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3435361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104485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A4DB2B-2BCA-0C45-92F4-CA0C574C81F3}" type="datetimeFigureOut">
              <a:rPr lang="en-US" smtClean="0"/>
              <a:t>12/11/23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2C6816-5045-D34C-9049-91F3D9032002}" type="slidenum">
              <a:rPr lang="en-US" smtClean="0"/>
              <a:t>‹#›</a:t>
            </a:fld>
            <a:endParaRPr lang="en-US"/>
          </a:p>
        </p:txBody>
      </p:sp>
    </p:spTree>
    <p:extLst>
      <p:ext uri="{BB962C8B-B14F-4D97-AF65-F5344CB8AC3E}">
        <p14:creationId xmlns:p14="http://schemas.microsoft.com/office/powerpoint/2010/main" val="204317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4DB2B-2BCA-0C45-92F4-CA0C574C81F3}" type="datetimeFigureOut">
              <a:rPr lang="en-US" smtClean="0"/>
              <a:t>12/11/23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t>
            </a:r>
          </a:p>
        </p:txBody>
      </p:sp>
      <p:grpSp>
        <p:nvGrpSpPr>
          <p:cNvPr id="18" name="Group 17"/>
          <p:cNvGrpSpPr/>
          <p:nvPr userDrawn="1"/>
        </p:nvGrpSpPr>
        <p:grpSpPr>
          <a:xfrm>
            <a:off x="7488915" y="6217014"/>
            <a:ext cx="1854456" cy="504461"/>
            <a:chOff x="6016330" y="4657719"/>
            <a:chExt cx="1854456" cy="504461"/>
          </a:xfrm>
        </p:grpSpPr>
        <p:grpSp>
          <p:nvGrpSpPr>
            <p:cNvPr id="12" name="Group 11"/>
            <p:cNvGrpSpPr/>
            <p:nvPr userDrawn="1"/>
          </p:nvGrpSpPr>
          <p:grpSpPr>
            <a:xfrm>
              <a:off x="6108926" y="4657719"/>
              <a:ext cx="610342" cy="445112"/>
              <a:chOff x="3613548" y="2871694"/>
              <a:chExt cx="1673066" cy="918369"/>
            </a:xfrm>
          </p:grpSpPr>
          <p:sp>
            <p:nvSpPr>
              <p:cNvPr id="13" name="Rectangle 12"/>
              <p:cNvSpPr/>
              <p:nvPr/>
            </p:nvSpPr>
            <p:spPr>
              <a:xfrm>
                <a:off x="4930651" y="2884581"/>
                <a:ext cx="355963" cy="905482"/>
              </a:xfrm>
              <a:prstGeom prst="rect">
                <a:avLst/>
              </a:prstGeom>
              <a:noFill/>
            </p:spPr>
            <p:txBody>
              <a:bodyPr wrap="none" lIns="91440" tIns="45720" rIns="91440" bIns="45720">
                <a:normAutofit fontScale="25000" lnSpcReduction="20000"/>
              </a:bodyPr>
              <a:lstStyle/>
              <a:p>
                <a:pPr algn="ctr"/>
                <a:r>
                  <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A</a:t>
                </a:r>
              </a:p>
            </p:txBody>
          </p:sp>
          <p:sp>
            <p:nvSpPr>
              <p:cNvPr id="14" name="Rectangle 13"/>
              <p:cNvSpPr/>
              <p:nvPr/>
            </p:nvSpPr>
            <p:spPr>
              <a:xfrm>
                <a:off x="4310035" y="2877423"/>
                <a:ext cx="308625" cy="823166"/>
              </a:xfrm>
              <a:prstGeom prst="rect">
                <a:avLst/>
              </a:prstGeom>
              <a:noFill/>
            </p:spPr>
            <p:txBody>
              <a:bodyPr wrap="none" lIns="91440" tIns="45720" rIns="91440" bIns="45720">
                <a:normAutofit fontScale="25000" lnSpcReduction="20000"/>
              </a:bodyPr>
              <a:lstStyle/>
              <a:p>
                <a:pPr algn="ctr"/>
                <a:r>
                  <a:rPr lang="en-US" sz="9600" b="1" cap="none" spc="0" dirty="0">
                    <a:ln w="12700">
                      <a:solidFill>
                        <a:schemeClr val="tx2">
                          <a:satMod val="155000"/>
                        </a:scheme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p>
            </p:txBody>
          </p:sp>
          <p:sp>
            <p:nvSpPr>
              <p:cNvPr id="15" name="Rectangle 14"/>
              <p:cNvSpPr/>
              <p:nvPr/>
            </p:nvSpPr>
            <p:spPr>
              <a:xfrm>
                <a:off x="3613548" y="2871694"/>
                <a:ext cx="412287" cy="905480"/>
              </a:xfrm>
              <a:prstGeom prst="rect">
                <a:avLst/>
              </a:prstGeom>
            </p:spPr>
            <p:txBody>
              <a:bodyPr wrap="none">
                <a:normAutofit fontScale="25000" lnSpcReduction="20000"/>
              </a:bodyPr>
              <a:lstStyle/>
              <a:p>
                <a:pPr lvl="0" algn="ctr"/>
                <a:r>
                  <a:rPr lang="en-US" sz="9600" b="1" dirty="0">
                    <a:ln w="12700">
                      <a:solidFill>
                        <a:srgbClr val="1F497D">
                          <a:satMod val="155000"/>
                        </a:srgbClr>
                      </a:solidFill>
                      <a:prstDash val="solid"/>
                    </a:ln>
                    <a:solidFill>
                      <a:srgbClr val="E6CC0F"/>
                    </a:solidFill>
                    <a:effectLst>
                      <a:outerShdw blurRad="41275" dist="20320" dir="1800000" algn="tl" rotWithShape="0">
                        <a:srgbClr val="000000">
                          <a:alpha val="40000"/>
                        </a:srgbClr>
                      </a:outerShdw>
                    </a:effectLst>
                    <a:latin typeface="Copperplate Gothic Bold"/>
                    <a:cs typeface="Copperplate Gothic Bold"/>
                  </a:rPr>
                  <a:t>C</a:t>
                </a:r>
              </a:p>
            </p:txBody>
          </p:sp>
        </p:grpSp>
        <p:sp>
          <p:nvSpPr>
            <p:cNvPr id="16" name="TextBox 15"/>
            <p:cNvSpPr txBox="1"/>
            <p:nvPr userDrawn="1"/>
          </p:nvSpPr>
          <p:spPr>
            <a:xfrm>
              <a:off x="6016330" y="4977514"/>
              <a:ext cx="1854456" cy="184666"/>
            </a:xfrm>
            <a:prstGeom prst="rect">
              <a:avLst/>
            </a:prstGeom>
            <a:noFill/>
          </p:spPr>
          <p:txBody>
            <a:bodyPr wrap="square" rtlCol="0">
              <a:spAutoFit/>
            </a:bodyPr>
            <a:lstStyle/>
            <a:p>
              <a:r>
                <a:rPr lang="en-US" sz="600" dirty="0">
                  <a:latin typeface="Copperplate Gothic Bold"/>
                  <a:cs typeface="Copperplate Gothic Bold"/>
                </a:rPr>
                <a:t>Business Advice with Integrity</a:t>
              </a:r>
            </a:p>
          </p:txBody>
        </p:sp>
      </p:grpSp>
    </p:spTree>
    <p:extLst>
      <p:ext uri="{BB962C8B-B14F-4D97-AF65-F5344CB8AC3E}">
        <p14:creationId xmlns:p14="http://schemas.microsoft.com/office/powerpoint/2010/main" val="3426119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508" y="773723"/>
            <a:ext cx="4771292" cy="584775"/>
          </a:xfrm>
          <a:prstGeom prst="rect">
            <a:avLst/>
          </a:prstGeom>
          <a:noFill/>
        </p:spPr>
        <p:txBody>
          <a:bodyPr wrap="square" rtlCol="0">
            <a:spAutoFit/>
          </a:bodyPr>
          <a:lstStyle/>
          <a:p>
            <a:r>
              <a:rPr lang="en-US" sz="3200" dirty="0"/>
              <a:t>NAV 101: Navigating DoD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999" y="1744432"/>
            <a:ext cx="3614615" cy="207666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53" y="2066544"/>
            <a:ext cx="4617247" cy="3509108"/>
          </a:xfrm>
          <a:prstGeom prst="rect">
            <a:avLst/>
          </a:prstGeom>
        </p:spPr>
      </p:pic>
      <p:sp>
        <p:nvSpPr>
          <p:cNvPr id="5" name="TextBox 4"/>
          <p:cNvSpPr txBox="1"/>
          <p:nvPr/>
        </p:nvSpPr>
        <p:spPr>
          <a:xfrm>
            <a:off x="480646" y="6056298"/>
            <a:ext cx="3411416" cy="646331"/>
          </a:xfrm>
          <a:prstGeom prst="rect">
            <a:avLst/>
          </a:prstGeom>
          <a:noFill/>
        </p:spPr>
        <p:txBody>
          <a:bodyPr wrap="square" rtlCol="0">
            <a:spAutoFit/>
          </a:bodyPr>
          <a:lstStyle/>
          <a:p>
            <a:r>
              <a:rPr lang="en-US" dirty="0"/>
              <a:t>VADM Lou Crenshaw USN (Ret.)</a:t>
            </a:r>
          </a:p>
          <a:p>
            <a:r>
              <a:rPr lang="en-US" dirty="0"/>
              <a:t>Crenshaw Consulting Associates</a:t>
            </a:r>
          </a:p>
        </p:txBody>
      </p:sp>
      <p:sp>
        <p:nvSpPr>
          <p:cNvPr id="7" name="Rectangle 6"/>
          <p:cNvSpPr/>
          <p:nvPr/>
        </p:nvSpPr>
        <p:spPr>
          <a:xfrm>
            <a:off x="257908" y="3821098"/>
            <a:ext cx="4091354" cy="1508105"/>
          </a:xfrm>
          <a:prstGeom prst="rect">
            <a:avLst/>
          </a:prstGeom>
          <a:noFill/>
        </p:spPr>
        <p:txBody>
          <a:bodyPr wrap="square" lIns="91440" tIns="45720" rIns="91440" bIns="45720">
            <a:spAutoFit/>
          </a:bodyPr>
          <a:lstStyle/>
          <a:p>
            <a:pPr algn="ctr"/>
            <a:r>
              <a:rPr lang="en-US" sz="3200" b="1" cap="none" spc="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GovConectx</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Doing Business With DOD</a:t>
            </a:r>
          </a:p>
          <a:p>
            <a:pPr algn="ctr"/>
            <a:r>
              <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December 12, 2023</a:t>
            </a:r>
          </a:p>
        </p:txBody>
      </p:sp>
    </p:spTree>
    <p:extLst>
      <p:ext uri="{BB962C8B-B14F-4D97-AF65-F5344CB8AC3E}">
        <p14:creationId xmlns:p14="http://schemas.microsoft.com/office/powerpoint/2010/main" val="151894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A Partner</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16877" y="1909951"/>
            <a:ext cx="5058508" cy="3139321"/>
          </a:xfrm>
          <a:prstGeom prst="rect">
            <a:avLst/>
          </a:prstGeom>
          <a:noFill/>
        </p:spPr>
        <p:txBody>
          <a:bodyPr wrap="square" rtlCol="0">
            <a:spAutoFit/>
          </a:bodyPr>
          <a:lstStyle/>
          <a:p>
            <a:pPr marL="285750" indent="-285750">
              <a:buFont typeface="Arial" charset="0"/>
              <a:buChar char="•"/>
            </a:pPr>
            <a:r>
              <a:rPr lang="en-US" dirty="0">
                <a:latin typeface="Comic Sans MS" charset="0"/>
                <a:ea typeface="Comic Sans MS" charset="0"/>
                <a:cs typeface="Comic Sans MS" charset="0"/>
              </a:rPr>
              <a:t>Joint a team- Leverage your unique capabilities</a:t>
            </a: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r>
              <a:rPr lang="en-US" dirty="0">
                <a:latin typeface="Comic Sans MS" charset="0"/>
                <a:ea typeface="Comic Sans MS" charset="0"/>
                <a:cs typeface="Comic Sans MS" charset="0"/>
              </a:rPr>
              <a:t>Mentor-</a:t>
            </a:r>
            <a:r>
              <a:rPr lang="en-US" dirty="0" err="1">
                <a:latin typeface="Comic Sans MS" charset="0"/>
                <a:ea typeface="Comic Sans MS" charset="0"/>
                <a:cs typeface="Comic Sans MS" charset="0"/>
              </a:rPr>
              <a:t>Protegé</a:t>
            </a:r>
            <a:r>
              <a:rPr lang="en-US" dirty="0">
                <a:latin typeface="Comic Sans MS" charset="0"/>
                <a:ea typeface="Comic Sans MS" charset="0"/>
                <a:cs typeface="Comic Sans MS" charset="0"/>
              </a:rPr>
              <a:t> Program- Contact </a:t>
            </a:r>
            <a:r>
              <a:rPr lang="en-US" dirty="0" err="1">
                <a:latin typeface="Comic Sans MS" charset="0"/>
                <a:ea typeface="Comic Sans MS" charset="0"/>
                <a:cs typeface="Comic Sans MS" charset="0"/>
              </a:rPr>
              <a:t>dodmpp@osd.mil</a:t>
            </a:r>
            <a:endParaRPr lang="en-US" dirty="0">
              <a:latin typeface="Comic Sans MS" charset="0"/>
              <a:ea typeface="Comic Sans MS" charset="0"/>
              <a:cs typeface="Comic Sans MS" charset="0"/>
            </a:endParaRP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r>
              <a:rPr lang="en-US" dirty="0">
                <a:latin typeface="Comic Sans MS" charset="0"/>
                <a:ea typeface="Comic Sans MS" charset="0"/>
                <a:cs typeface="Comic Sans MS" charset="0"/>
              </a:rPr>
              <a:t>Contractor Teaming Arrangement (CTA)-   FAR Subpart 9.6</a:t>
            </a:r>
          </a:p>
          <a:p>
            <a:pPr marL="285750" indent="-285750">
              <a:buFont typeface="Arial" charset="0"/>
              <a:buChar char="•"/>
            </a:pPr>
            <a:endParaRPr lang="en-US" dirty="0">
              <a:latin typeface="Comic Sans MS" charset="0"/>
              <a:ea typeface="Comic Sans MS" charset="0"/>
              <a:cs typeface="Comic Sans MS" charset="0"/>
            </a:endParaRPr>
          </a:p>
          <a:p>
            <a:pPr marL="285750" indent="-285750">
              <a:buFont typeface="Arial" charset="0"/>
              <a:buChar char="•"/>
            </a:pPr>
            <a:endParaRPr lang="en-US" dirty="0">
              <a:latin typeface="Comic Sans MS" charset="0"/>
              <a:ea typeface="Comic Sans MS" charset="0"/>
              <a:cs typeface="Comic Sans MS" charset="0"/>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121" y="1781908"/>
            <a:ext cx="2100391" cy="18982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52" y="4286122"/>
            <a:ext cx="3475134" cy="2315308"/>
          </a:xfrm>
          <a:prstGeom prst="rect">
            <a:avLst/>
          </a:prstGeom>
        </p:spPr>
      </p:pic>
      <p:sp>
        <p:nvSpPr>
          <p:cNvPr id="10" name="TextBox 9"/>
          <p:cNvSpPr txBox="1"/>
          <p:nvPr/>
        </p:nvSpPr>
        <p:spPr>
          <a:xfrm>
            <a:off x="4340105" y="4855854"/>
            <a:ext cx="4994031" cy="923330"/>
          </a:xfrm>
          <a:prstGeom prst="rect">
            <a:avLst/>
          </a:prstGeom>
          <a:noFill/>
        </p:spPr>
        <p:txBody>
          <a:bodyPr wrap="square" rtlCol="0">
            <a:spAutoFit/>
          </a:bodyPr>
          <a:lstStyle/>
          <a:p>
            <a:pPr marL="285750" indent="-285750">
              <a:buFont typeface="Arial" charset="0"/>
              <a:buChar char="•"/>
            </a:pPr>
            <a:r>
              <a:rPr lang="en-US" dirty="0">
                <a:latin typeface="Comic Sans MS" charset="0"/>
                <a:ea typeface="Comic Sans MS" charset="0"/>
                <a:cs typeface="Comic Sans MS" charset="0"/>
              </a:rPr>
              <a:t>Joint Venture- FAR Subpart  19.14(Rules about SDVOSBs)</a:t>
            </a:r>
          </a:p>
          <a:p>
            <a:pPr marL="285750" indent="-285750">
              <a:buFont typeface="Arial" charset="0"/>
              <a:buChar char="•"/>
            </a:pPr>
            <a:r>
              <a:rPr lang="en-US" dirty="0">
                <a:latin typeface="Comic Sans MS" charset="0"/>
                <a:ea typeface="Comic Sans MS" charset="0"/>
                <a:cs typeface="Comic Sans MS" charset="0"/>
              </a:rPr>
              <a:t>Consortiums</a:t>
            </a:r>
          </a:p>
        </p:txBody>
      </p:sp>
      <p:sp>
        <p:nvSpPr>
          <p:cNvPr id="11" name="TextBox 10"/>
          <p:cNvSpPr txBox="1"/>
          <p:nvPr/>
        </p:nvSpPr>
        <p:spPr>
          <a:xfrm rot="307686">
            <a:off x="1312985" y="5334000"/>
            <a:ext cx="2883877" cy="307777"/>
          </a:xfrm>
          <a:prstGeom prst="rect">
            <a:avLst/>
          </a:prstGeom>
          <a:solidFill>
            <a:schemeClr val="bg1"/>
          </a:solidFill>
        </p:spPr>
        <p:txBody>
          <a:bodyPr wrap="square" rtlCol="0">
            <a:spAutoFit/>
          </a:bodyPr>
          <a:lstStyle/>
          <a:p>
            <a:r>
              <a:rPr lang="en-US" sz="1400" b="1" dirty="0"/>
              <a:t>Contractor Teaming Arrangement</a:t>
            </a:r>
          </a:p>
        </p:txBody>
      </p:sp>
    </p:spTree>
    <p:extLst>
      <p:ext uri="{BB962C8B-B14F-4D97-AF65-F5344CB8AC3E}">
        <p14:creationId xmlns:p14="http://schemas.microsoft.com/office/powerpoint/2010/main" val="138941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the RFPs Carefully</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572001" y="2115401"/>
            <a:ext cx="4114800" cy="3785652"/>
          </a:xfrm>
          <a:prstGeom prst="rect">
            <a:avLst/>
          </a:prstGeom>
          <a:noFill/>
        </p:spPr>
        <p:txBody>
          <a:bodyPr wrap="square" rtlCol="0">
            <a:spAutoFit/>
          </a:bodyPr>
          <a:lstStyle/>
          <a:p>
            <a:pPr marL="285750" indent="-285750">
              <a:buFont typeface="Arial" charset="0"/>
              <a:buChar char="•"/>
            </a:pPr>
            <a:r>
              <a:rPr lang="en-US" sz="2400" dirty="0"/>
              <a:t>Use all the options</a:t>
            </a:r>
          </a:p>
          <a:p>
            <a:pPr marL="285750" indent="-285750">
              <a:buFont typeface="Arial" charset="0"/>
              <a:buChar char="•"/>
            </a:pPr>
            <a:r>
              <a:rPr lang="en-US" sz="2400" dirty="0"/>
              <a:t>Don’t over deliver</a:t>
            </a:r>
          </a:p>
          <a:p>
            <a:pPr marL="285750" indent="-285750">
              <a:buFont typeface="Arial" charset="0"/>
              <a:buChar char="•"/>
            </a:pPr>
            <a:r>
              <a:rPr lang="en-US" sz="2400" dirty="0"/>
              <a:t>Answer all the questions</a:t>
            </a:r>
          </a:p>
          <a:p>
            <a:pPr marL="285750" indent="-285750">
              <a:buFont typeface="Arial" charset="0"/>
              <a:buChar char="•"/>
            </a:pPr>
            <a:r>
              <a:rPr lang="en-US" sz="2400" dirty="0"/>
              <a:t>Don’t waste words</a:t>
            </a:r>
          </a:p>
          <a:p>
            <a:pPr marL="285750" indent="-285750">
              <a:buFont typeface="Arial" charset="0"/>
              <a:buChar char="•"/>
            </a:pPr>
            <a:r>
              <a:rPr lang="en-US" sz="2400" dirty="0"/>
              <a:t>Demonstrate understanding</a:t>
            </a:r>
          </a:p>
          <a:p>
            <a:pPr marL="285750" indent="-285750">
              <a:buFont typeface="Arial" charset="0"/>
              <a:buChar char="•"/>
            </a:pPr>
            <a:r>
              <a:rPr lang="en-US" sz="2400" dirty="0"/>
              <a:t>Review all the FAR paragraph cites in Section I</a:t>
            </a:r>
          </a:p>
          <a:p>
            <a:pPr marL="285750" indent="-285750">
              <a:buFont typeface="Arial" charset="0"/>
              <a:buChar char="•"/>
            </a:pPr>
            <a:r>
              <a:rPr lang="en-US" sz="2400" dirty="0"/>
              <a:t>Focus on people skills, not people</a:t>
            </a:r>
          </a:p>
          <a:p>
            <a:pPr marL="285750" indent="-285750">
              <a:buFont typeface="Arial" charset="0"/>
              <a:buChar char="•"/>
            </a:pPr>
            <a:r>
              <a:rPr lang="en-US" sz="2400" u="sng" dirty="0"/>
              <a:t>Always, Always </a:t>
            </a:r>
            <a:r>
              <a:rPr lang="en-US" sz="2400" dirty="0"/>
              <a:t>get a debrief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45" y="1613254"/>
            <a:ext cx="4231055" cy="5244746"/>
          </a:xfrm>
          <a:prstGeom prst="rect">
            <a:avLst/>
          </a:prstGeom>
        </p:spPr>
      </p:pic>
    </p:spTree>
    <p:extLst>
      <p:ext uri="{BB962C8B-B14F-4D97-AF65-F5344CB8AC3E}">
        <p14:creationId xmlns:p14="http://schemas.microsoft.com/office/powerpoint/2010/main" val="146309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40500" y="3031839"/>
            <a:ext cx="1154546" cy="76993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446" y="4234878"/>
            <a:ext cx="3059723" cy="20423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790700"/>
            <a:ext cx="4876800" cy="3252216"/>
          </a:xfrm>
          <a:prstGeom prst="rect">
            <a:avLst/>
          </a:prstGeom>
        </p:spPr>
      </p:pic>
      <p:cxnSp>
        <p:nvCxnSpPr>
          <p:cNvPr id="14" name="Straight Arrow Connector 13"/>
          <p:cNvCxnSpPr/>
          <p:nvPr/>
        </p:nvCxnSpPr>
        <p:spPr>
          <a:xfrm flipV="1">
            <a:off x="1395046" y="1828800"/>
            <a:ext cx="2297723" cy="12030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395046" y="3801777"/>
            <a:ext cx="2414954" cy="12411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32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2583442" y="2098973"/>
            <a:ext cx="3977115" cy="923330"/>
          </a:xfrm>
          <a:prstGeom prst="rect">
            <a:avLst/>
          </a:prstGeom>
          <a:noFill/>
        </p:spPr>
        <p:txBody>
          <a:bodyPr wrap="none" lIns="91440" tIns="45720" rIns="91440" bIns="45720">
            <a:spAutoFit/>
          </a:bodyPr>
          <a:lstStyle/>
          <a:p>
            <a:pPr algn="ctr"/>
            <a:r>
              <a:rPr lang="en-US" sz="5400" b="0" cap="none" spc="0">
                <a:ln w="0"/>
                <a:solidFill>
                  <a:schemeClr val="accent1"/>
                </a:solidFill>
                <a:effectLst>
                  <a:outerShdw blurRad="38100" dist="25400" dir="5400000" algn="ctr" rotWithShape="0">
                    <a:srgbClr val="6E747A">
                      <a:alpha val="43000"/>
                    </a:srgbClr>
                  </a:outerShdw>
                </a:effectLst>
              </a:rPr>
              <a:t>Unhappy COs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911" y="2854569"/>
            <a:ext cx="3909646" cy="3909646"/>
          </a:xfrm>
          <a:prstGeom prst="rect">
            <a:avLst/>
          </a:prstGeom>
        </p:spPr>
      </p:pic>
      <p:sp>
        <p:nvSpPr>
          <p:cNvPr id="10" name="TextBox 9"/>
          <p:cNvSpPr txBox="1"/>
          <p:nvPr/>
        </p:nvSpPr>
        <p:spPr>
          <a:xfrm>
            <a:off x="3059723" y="3605829"/>
            <a:ext cx="1336431" cy="523220"/>
          </a:xfrm>
          <a:prstGeom prst="rect">
            <a:avLst/>
          </a:prstGeom>
          <a:noFill/>
        </p:spPr>
        <p:txBody>
          <a:bodyPr wrap="square" rtlCol="0">
            <a:spAutoFit/>
          </a:bodyPr>
          <a:lstStyle/>
          <a:p>
            <a:r>
              <a:rPr lang="en-US" sz="1400" dirty="0"/>
              <a:t>Where’s my deliverable?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769" y="4478452"/>
            <a:ext cx="2906355" cy="1936359"/>
          </a:xfrm>
          <a:prstGeom prst="rect">
            <a:avLst/>
          </a:prstGeom>
        </p:spPr>
      </p:pic>
    </p:spTree>
    <p:extLst>
      <p:ext uri="{BB962C8B-B14F-4D97-AF65-F5344CB8AC3E}">
        <p14:creationId xmlns:p14="http://schemas.microsoft.com/office/powerpoint/2010/main" val="45445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Watch Out!!!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364609" y="1912258"/>
            <a:ext cx="3772444" cy="923330"/>
          </a:xfrm>
          <a:prstGeom prst="rect">
            <a:avLst/>
          </a:prstGeom>
          <a:noFill/>
        </p:spPr>
        <p:txBody>
          <a:bodyPr wrap="none" lIns="91440" tIns="45720" rIns="91440" bIns="45720">
            <a:spAutoFit/>
          </a:bodyPr>
          <a:lstStyle/>
          <a:p>
            <a:pPr algn="ctr"/>
            <a:r>
              <a:rPr 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Timekeeping</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p:cNvSpPr/>
          <p:nvPr/>
        </p:nvSpPr>
        <p:spPr>
          <a:xfrm>
            <a:off x="5490681" y="5385737"/>
            <a:ext cx="2781532"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Expenses</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46" y="3333267"/>
            <a:ext cx="4466492" cy="2975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443" y="2063261"/>
            <a:ext cx="3315357" cy="3012831"/>
          </a:xfrm>
          <a:prstGeom prst="rect">
            <a:avLst/>
          </a:prstGeom>
        </p:spPr>
      </p:pic>
    </p:spTree>
    <p:extLst>
      <p:ext uri="{BB962C8B-B14F-4D97-AF65-F5344CB8AC3E}">
        <p14:creationId xmlns:p14="http://schemas.microsoft.com/office/powerpoint/2010/main" val="167129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1613254"/>
            <a:ext cx="3998811" cy="5111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908" y="2264185"/>
            <a:ext cx="3356708" cy="3386338"/>
          </a:xfrm>
          <a:prstGeom prst="rect">
            <a:avLst/>
          </a:prstGeom>
        </p:spPr>
      </p:pic>
    </p:spTree>
    <p:extLst>
      <p:ext uri="{BB962C8B-B14F-4D97-AF65-F5344CB8AC3E}">
        <p14:creationId xmlns:p14="http://schemas.microsoft.com/office/powerpoint/2010/main" val="157962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Prepared</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1866900"/>
            <a:ext cx="5568461" cy="5109091"/>
          </a:xfrm>
          <a:prstGeom prst="rect">
            <a:avLst/>
          </a:prstGeom>
          <a:noFill/>
        </p:spPr>
        <p:txBody>
          <a:bodyPr wrap="square" rtlCol="0">
            <a:spAutoFit/>
          </a:bodyPr>
          <a:lstStyle/>
          <a:p>
            <a:pPr marL="285750" indent="-285750">
              <a:buFont typeface="Arial" charset="0"/>
              <a:buChar char="•"/>
            </a:pPr>
            <a:r>
              <a:rPr lang="en-US" sz="2800" dirty="0"/>
              <a:t>Funding uncertainty</a:t>
            </a:r>
          </a:p>
          <a:p>
            <a:pPr marL="285750" indent="-285750">
              <a:buFont typeface="Arial" charset="0"/>
              <a:buChar char="•"/>
            </a:pPr>
            <a:r>
              <a:rPr lang="en-US" sz="2800" dirty="0"/>
              <a:t>Holidays</a:t>
            </a:r>
          </a:p>
          <a:p>
            <a:pPr marL="285750" indent="-285750">
              <a:buFont typeface="Arial" charset="0"/>
              <a:buChar char="•"/>
            </a:pPr>
            <a:r>
              <a:rPr lang="en-US" sz="2800" dirty="0"/>
              <a:t>Stop Work Orders</a:t>
            </a:r>
          </a:p>
          <a:p>
            <a:pPr marL="285750" indent="-285750">
              <a:buFont typeface="Arial" charset="0"/>
              <a:buChar char="•"/>
            </a:pPr>
            <a:r>
              <a:rPr lang="en-US" sz="2800" dirty="0"/>
              <a:t>Protests</a:t>
            </a:r>
          </a:p>
          <a:p>
            <a:pPr marL="285750" indent="-285750">
              <a:buFont typeface="Arial" charset="0"/>
              <a:buChar char="•"/>
            </a:pPr>
            <a:r>
              <a:rPr lang="en-US" sz="2800" dirty="0"/>
              <a:t>Reorganizations</a:t>
            </a:r>
          </a:p>
          <a:p>
            <a:pPr marL="285750" indent="-285750">
              <a:buFont typeface="Arial" charset="0"/>
              <a:buChar char="•"/>
            </a:pPr>
            <a:r>
              <a:rPr lang="en-US" sz="2800" dirty="0"/>
              <a:t>TFTCOG</a:t>
            </a:r>
          </a:p>
          <a:p>
            <a:pPr marL="285750" indent="-285750">
              <a:buFont typeface="Arial" charset="0"/>
              <a:buChar char="•"/>
            </a:pPr>
            <a:r>
              <a:rPr lang="en-US" sz="2800" dirty="0"/>
              <a:t>Long waits for clearances</a:t>
            </a:r>
          </a:p>
          <a:p>
            <a:pPr marL="285750" indent="-285750">
              <a:buFont typeface="Arial" charset="0"/>
              <a:buChar char="•"/>
            </a:pPr>
            <a:r>
              <a:rPr lang="en-US" sz="2800" dirty="0"/>
              <a:t>COB before Holidays</a:t>
            </a:r>
          </a:p>
          <a:p>
            <a:pPr marL="285750" indent="-285750">
              <a:buFont typeface="Arial" charset="0"/>
              <a:buChar char="•"/>
            </a:pPr>
            <a:r>
              <a:rPr lang="en-US" sz="2800" dirty="0"/>
              <a:t>Time to develop relationships</a:t>
            </a:r>
          </a:p>
          <a:p>
            <a:pPr marL="285750" indent="-285750">
              <a:buFont typeface="Arial" charset="0"/>
              <a:buChar char="•"/>
            </a:pPr>
            <a:r>
              <a:rPr lang="en-US" sz="2800" dirty="0"/>
              <a:t>Shifting priorities</a:t>
            </a:r>
          </a:p>
          <a:p>
            <a:pPr marL="285750" indent="-285750">
              <a:buFont typeface="Arial" charset="0"/>
              <a:buChar char="•"/>
            </a:pPr>
            <a:r>
              <a:rPr lang="en-US" sz="2800" dirty="0"/>
              <a:t>Beware of “</a:t>
            </a:r>
            <a:r>
              <a:rPr lang="en-US" sz="2800" dirty="0" err="1"/>
              <a:t>contractapation</a:t>
            </a:r>
            <a:r>
              <a:rPr lang="en-US" sz="2800" dirty="0"/>
              <a:t>”</a:t>
            </a:r>
          </a:p>
          <a:p>
            <a:pPr marL="285750" indent="-285750">
              <a:buFont typeface="Arial" charset="0"/>
              <a:buChar cha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048" y="1707544"/>
            <a:ext cx="3788456" cy="3286486"/>
          </a:xfrm>
          <a:prstGeom prst="rect">
            <a:avLst/>
          </a:prstGeom>
        </p:spPr>
      </p:pic>
    </p:spTree>
    <p:extLst>
      <p:ext uri="{BB962C8B-B14F-4D97-AF65-F5344CB8AC3E}">
        <p14:creationId xmlns:p14="http://schemas.microsoft.com/office/powerpoint/2010/main" val="106951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COVID?</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1613254"/>
            <a:ext cx="4693848" cy="3539430"/>
          </a:xfrm>
          <a:prstGeom prst="rect">
            <a:avLst/>
          </a:prstGeom>
          <a:noFill/>
        </p:spPr>
        <p:txBody>
          <a:bodyPr wrap="square" rtlCol="0">
            <a:spAutoFit/>
          </a:bodyPr>
          <a:lstStyle/>
          <a:p>
            <a:pPr marL="285750" indent="-285750">
              <a:buFont typeface="Arial" charset="0"/>
              <a:buChar char="•"/>
            </a:pPr>
            <a:r>
              <a:rPr lang="en-US" sz="2800" dirty="0"/>
              <a:t>In-Person meetings in Pentagon returning to normal</a:t>
            </a:r>
          </a:p>
          <a:p>
            <a:pPr marL="285750" indent="-285750">
              <a:buFont typeface="Arial" charset="0"/>
              <a:buChar char="•"/>
            </a:pPr>
            <a:r>
              <a:rPr lang="en-US" sz="2800" dirty="0"/>
              <a:t>Send advance copy of brief</a:t>
            </a:r>
          </a:p>
          <a:p>
            <a:pPr marL="285750" indent="-285750">
              <a:buFont typeface="Arial" charset="0"/>
              <a:buChar char="•"/>
            </a:pPr>
            <a:r>
              <a:rPr lang="en-US" sz="2800" dirty="0"/>
              <a:t>Have your “Elevator Pitch” perfected</a:t>
            </a:r>
          </a:p>
          <a:p>
            <a:pPr marL="285750" indent="-285750">
              <a:buFont typeface="Arial" charset="0"/>
              <a:buChar char="•"/>
            </a:pPr>
            <a:r>
              <a:rPr lang="en-US" sz="2800" dirty="0"/>
              <a:t>Have a clean, crisp, one-page summary</a:t>
            </a:r>
          </a:p>
        </p:txBody>
      </p:sp>
      <p:pic>
        <p:nvPicPr>
          <p:cNvPr id="9" name="Picture 8"/>
          <p:cNvPicPr>
            <a:picLocks noChangeAspect="1"/>
          </p:cNvPicPr>
          <p:nvPr/>
        </p:nvPicPr>
        <p:blipFill>
          <a:blip r:embed="rId3"/>
          <a:srcRect/>
          <a:stretch/>
        </p:blipFill>
        <p:spPr>
          <a:xfrm>
            <a:off x="5151048" y="2339743"/>
            <a:ext cx="3788456" cy="2022088"/>
          </a:xfrm>
          <a:prstGeom prst="rect">
            <a:avLst/>
          </a:prstGeom>
        </p:spPr>
      </p:pic>
      <p:sp>
        <p:nvSpPr>
          <p:cNvPr id="3" name="TextBox 2">
            <a:extLst>
              <a:ext uri="{FF2B5EF4-FFF2-40B4-BE49-F238E27FC236}">
                <a16:creationId xmlns:a16="http://schemas.microsoft.com/office/drawing/2014/main" id="{D08987FC-0980-4B8C-B76C-FF25B0B8C3E3}"/>
              </a:ext>
            </a:extLst>
          </p:cNvPr>
          <p:cNvSpPr txBox="1"/>
          <p:nvPr/>
        </p:nvSpPr>
        <p:spPr>
          <a:xfrm>
            <a:off x="457200" y="5186127"/>
            <a:ext cx="8170376" cy="1384995"/>
          </a:xfrm>
          <a:prstGeom prst="rect">
            <a:avLst/>
          </a:prstGeom>
          <a:noFill/>
        </p:spPr>
        <p:txBody>
          <a:bodyPr wrap="square" rtlCol="0">
            <a:spAutoFit/>
          </a:bodyPr>
          <a:lstStyle/>
          <a:p>
            <a:pPr marL="285750" indent="-285750">
              <a:buFont typeface="Arial" charset="0"/>
              <a:buChar char="•"/>
            </a:pPr>
            <a:r>
              <a:rPr lang="en-US" sz="2800" dirty="0"/>
              <a:t>Zoom, GoToMeeting, Facetime, Adobe Connect  not used</a:t>
            </a:r>
          </a:p>
          <a:p>
            <a:pPr marL="285750" indent="-285750">
              <a:buFont typeface="Arial" charset="0"/>
              <a:buChar char="•"/>
            </a:pPr>
            <a:r>
              <a:rPr lang="en-US" sz="2800" dirty="0"/>
              <a:t>DoD uses mostly TEAMS</a:t>
            </a:r>
          </a:p>
        </p:txBody>
      </p:sp>
    </p:spTree>
    <p:extLst>
      <p:ext uri="{BB962C8B-B14F-4D97-AF65-F5344CB8AC3E}">
        <p14:creationId xmlns:p14="http://schemas.microsoft.com/office/powerpoint/2010/main" val="76926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2024 Budget?</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rcRect/>
          <a:stretch/>
        </p:blipFill>
        <p:spPr>
          <a:xfrm>
            <a:off x="4693199" y="2339742"/>
            <a:ext cx="4442023" cy="2961348"/>
          </a:xfrm>
          <a:prstGeom prst="rect">
            <a:avLst/>
          </a:prstGeom>
          <a:effectLst>
            <a:softEdge rad="188213"/>
          </a:effectLst>
        </p:spPr>
      </p:pic>
      <p:sp>
        <p:nvSpPr>
          <p:cNvPr id="3" name="TextBox 2">
            <a:extLst>
              <a:ext uri="{FF2B5EF4-FFF2-40B4-BE49-F238E27FC236}">
                <a16:creationId xmlns:a16="http://schemas.microsoft.com/office/drawing/2014/main" id="{D08987FC-0980-4B8C-B76C-FF25B0B8C3E3}"/>
              </a:ext>
            </a:extLst>
          </p:cNvPr>
          <p:cNvSpPr txBox="1"/>
          <p:nvPr/>
        </p:nvSpPr>
        <p:spPr>
          <a:xfrm>
            <a:off x="134922" y="1556902"/>
            <a:ext cx="4840153" cy="5170646"/>
          </a:xfrm>
          <a:prstGeom prst="rect">
            <a:avLst/>
          </a:prstGeom>
          <a:noFill/>
        </p:spPr>
        <p:txBody>
          <a:bodyPr wrap="square" rtlCol="0">
            <a:spAutoFit/>
          </a:bodyPr>
          <a:lstStyle/>
          <a:p>
            <a:pPr marL="285750" indent="-285750">
              <a:buFont typeface="Arial" charset="0"/>
              <a:buChar char="•"/>
            </a:pPr>
            <a:r>
              <a:rPr lang="en-US" sz="2200" dirty="0"/>
              <a:t>$842 Billion Request for DoD</a:t>
            </a:r>
          </a:p>
          <a:p>
            <a:pPr marL="742950" lvl="1" indent="-285750">
              <a:buFont typeface="Arial" charset="0"/>
              <a:buChar char="•"/>
            </a:pPr>
            <a:r>
              <a:rPr lang="en-US" sz="2200" dirty="0"/>
              <a:t>PRC is the pacing threat</a:t>
            </a:r>
          </a:p>
          <a:p>
            <a:pPr marL="742950" lvl="1" indent="-285750">
              <a:buFont typeface="Arial" charset="0"/>
              <a:buChar char="•"/>
            </a:pPr>
            <a:r>
              <a:rPr lang="en-US" sz="2200" dirty="0"/>
              <a:t>Deter  strategic attack</a:t>
            </a:r>
          </a:p>
          <a:p>
            <a:pPr marL="742950" lvl="1" indent="-285750">
              <a:buFont typeface="Arial" charset="0"/>
              <a:buChar char="•"/>
            </a:pPr>
            <a:r>
              <a:rPr lang="en-US" sz="2200" dirty="0"/>
              <a:t>Deter aggression</a:t>
            </a:r>
          </a:p>
          <a:p>
            <a:pPr marL="742950" lvl="1" indent="-285750">
              <a:buFont typeface="Arial" charset="0"/>
              <a:buChar char="•"/>
            </a:pPr>
            <a:r>
              <a:rPr lang="en-US" sz="2200" dirty="0"/>
              <a:t>Build resilient joint force and Defense ecosystem</a:t>
            </a:r>
          </a:p>
          <a:p>
            <a:pPr marL="285750" indent="-285750">
              <a:buFont typeface="Arial" charset="0"/>
              <a:buChar char="•"/>
            </a:pPr>
            <a:r>
              <a:rPr lang="en-US" sz="2200" dirty="0"/>
              <a:t>Key areas: Data Analytics, Audit, AI</a:t>
            </a:r>
          </a:p>
          <a:p>
            <a:pPr marL="285750" indent="-285750">
              <a:buFont typeface="Arial" charset="0"/>
              <a:buChar char="•"/>
            </a:pPr>
            <a:r>
              <a:rPr lang="en-US" sz="2200" dirty="0"/>
              <a:t>2024 NDAA vote this week</a:t>
            </a:r>
          </a:p>
          <a:p>
            <a:pPr marL="742950" lvl="1" indent="-285750">
              <a:buFont typeface="Arial" charset="0"/>
              <a:buChar char="•"/>
            </a:pPr>
            <a:r>
              <a:rPr lang="en-US" sz="2200" dirty="0"/>
              <a:t>$886  Billion </a:t>
            </a:r>
            <a:r>
              <a:rPr lang="en-US" sz="2200" i="1" dirty="0"/>
              <a:t>authorized</a:t>
            </a:r>
          </a:p>
          <a:p>
            <a:pPr marL="742950" lvl="1" indent="-285750">
              <a:buFont typeface="Arial" charset="0"/>
              <a:buChar char="•"/>
            </a:pPr>
            <a:r>
              <a:rPr lang="en-US" sz="2200" dirty="0"/>
              <a:t>No  Chinese Batteries</a:t>
            </a:r>
          </a:p>
          <a:p>
            <a:pPr marL="742950" lvl="1" indent="-285750">
              <a:buFont typeface="Arial" charset="0"/>
              <a:buChar char="•"/>
            </a:pPr>
            <a:r>
              <a:rPr lang="en-US" sz="2200" dirty="0"/>
              <a:t>Defers  Space National Guard</a:t>
            </a:r>
          </a:p>
          <a:p>
            <a:pPr marL="742950" lvl="1" indent="-285750">
              <a:buFont typeface="Arial" charset="0"/>
              <a:buChar char="•"/>
            </a:pPr>
            <a:r>
              <a:rPr lang="en-US" sz="2200" dirty="0"/>
              <a:t>5.2% pay raise</a:t>
            </a:r>
          </a:p>
          <a:p>
            <a:pPr marL="342900" indent="-342900">
              <a:buFont typeface="Arial" panose="020B0604020202020204" pitchFamily="34" charset="0"/>
              <a:buChar char="•"/>
            </a:pPr>
            <a:r>
              <a:rPr lang="en-US" sz="2200" dirty="0"/>
              <a:t>DoD CR Funding through Feb 2</a:t>
            </a:r>
            <a:r>
              <a:rPr lang="en-US" sz="2200" baseline="30000" dirty="0"/>
              <a:t>nd</a:t>
            </a:r>
            <a:r>
              <a:rPr lang="en-US" sz="2200" dirty="0"/>
              <a:t> </a:t>
            </a:r>
          </a:p>
          <a:p>
            <a:pPr marL="285750" indent="-285750">
              <a:buFont typeface="Arial" charset="0"/>
              <a:buChar char="•"/>
            </a:pPr>
            <a:r>
              <a:rPr lang="en-US" sz="2200" dirty="0"/>
              <a:t>Debt Ceiling suspended until Jan  1, 2024</a:t>
            </a:r>
          </a:p>
        </p:txBody>
      </p:sp>
    </p:spTree>
    <p:extLst>
      <p:ext uri="{BB962C8B-B14F-4D97-AF65-F5344CB8AC3E}">
        <p14:creationId xmlns:p14="http://schemas.microsoft.com/office/powerpoint/2010/main" val="3788902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69859" y="1613254"/>
            <a:ext cx="7636295" cy="4598952"/>
          </a:xfrm>
          <a:prstGeom prst="rect">
            <a:avLst/>
          </a:prstGeom>
          <a:noFill/>
          <a:ln>
            <a:noFill/>
          </a:ln>
        </p:spPr>
      </p:pic>
    </p:spTree>
    <p:extLst>
      <p:ext uri="{BB962C8B-B14F-4D97-AF65-F5344CB8AC3E}">
        <p14:creationId xmlns:p14="http://schemas.microsoft.com/office/powerpoint/2010/main" val="1841982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First . . . . .</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2"/>
          <a:stretch>
            <a:fillRect/>
          </a:stretch>
        </p:blipFill>
        <p:spPr>
          <a:xfrm>
            <a:off x="1070464" y="1740942"/>
            <a:ext cx="6804294" cy="4422791"/>
          </a:xfrm>
          <a:prstGeom prst="rect">
            <a:avLst/>
          </a:prstGeom>
        </p:spPr>
      </p:pic>
    </p:spTree>
    <p:extLst>
      <p:ext uri="{BB962C8B-B14F-4D97-AF65-F5344CB8AC3E}">
        <p14:creationId xmlns:p14="http://schemas.microsoft.com/office/powerpoint/2010/main" val="56666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evice&#10;&#10;Description automatically generated">
            <a:extLst>
              <a:ext uri="{FF2B5EF4-FFF2-40B4-BE49-F238E27FC236}">
                <a16:creationId xmlns:a16="http://schemas.microsoft.com/office/drawing/2014/main" id="{1363F42D-B2F3-4F80-9EAE-952D494CFBC2}"/>
              </a:ext>
            </a:extLst>
          </p:cNvPr>
          <p:cNvPicPr>
            <a:picLocks noChangeAspect="1"/>
          </p:cNvPicPr>
          <p:nvPr/>
        </p:nvPicPr>
        <p:blipFill>
          <a:blip r:embed="rId2"/>
          <a:stretch>
            <a:fillRect/>
          </a:stretch>
        </p:blipFill>
        <p:spPr>
          <a:xfrm>
            <a:off x="5697191" y="1766159"/>
            <a:ext cx="3179911" cy="3179911"/>
          </a:xfrm>
          <a:prstGeom prst="rect">
            <a:avLst/>
          </a:prstGeom>
          <a:solidFill>
            <a:srgbClr val="E1CD00"/>
          </a:solidFill>
        </p:spPr>
      </p:pic>
      <p:sp>
        <p:nvSpPr>
          <p:cNvPr id="2" name="Title 1"/>
          <p:cNvSpPr>
            <a:spLocks noGrp="1"/>
          </p:cNvSpPr>
          <p:nvPr>
            <p:ph type="title"/>
          </p:nvPr>
        </p:nvSpPr>
        <p:spPr/>
        <p:txBody>
          <a:bodyPr/>
          <a:lstStyle/>
          <a:p>
            <a:r>
              <a:rPr lang="en-US" dirty="0"/>
              <a:t>Finding Opportunities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3028" y="1863968"/>
            <a:ext cx="5697173" cy="5078313"/>
          </a:xfrm>
          <a:prstGeom prst="rect">
            <a:avLst/>
          </a:prstGeom>
          <a:noFill/>
        </p:spPr>
        <p:txBody>
          <a:bodyPr wrap="square" rtlCol="0">
            <a:spAutoFit/>
          </a:bodyPr>
          <a:lstStyle/>
          <a:p>
            <a:pPr marL="285750" indent="-285750">
              <a:buFont typeface="Arial" charset="0"/>
              <a:buChar char="•"/>
            </a:pPr>
            <a:r>
              <a:rPr lang="en-US" dirty="0" err="1"/>
              <a:t>WWW.SAM.gov</a:t>
            </a:r>
            <a:endParaRPr lang="en-US" dirty="0"/>
          </a:p>
          <a:p>
            <a:pPr marL="742950" lvl="1" indent="-285750">
              <a:buFont typeface="Arial" charset="0"/>
              <a:buChar char="•"/>
            </a:pPr>
            <a:r>
              <a:rPr lang="en-US" dirty="0"/>
              <a:t>Formerly Fed Biz Ops </a:t>
            </a:r>
          </a:p>
          <a:p>
            <a:pPr marL="742950" lvl="1" indent="-285750">
              <a:buFont typeface="Arial" charset="0"/>
              <a:buChar char="•"/>
            </a:pPr>
            <a:r>
              <a:rPr lang="en-US" dirty="0"/>
              <a:t>Federal Procurement Data System (FPDS)</a:t>
            </a:r>
          </a:p>
          <a:p>
            <a:pPr marL="285750" indent="-285750">
              <a:buFont typeface="Arial" charset="0"/>
              <a:buChar char="•"/>
            </a:pPr>
            <a:r>
              <a:rPr lang="en-US" dirty="0"/>
              <a:t>USASpending.gov </a:t>
            </a:r>
          </a:p>
          <a:p>
            <a:pPr marL="285750" indent="-285750">
              <a:buFont typeface="Arial" charset="0"/>
              <a:buChar char="•"/>
            </a:pPr>
            <a:r>
              <a:rPr lang="en-US" dirty="0"/>
              <a:t>Procurement Technical Assistance Centers (PTAC)</a:t>
            </a:r>
          </a:p>
          <a:p>
            <a:pPr marL="742950" lvl="1" indent="-285750">
              <a:buFont typeface="Arial" charset="0"/>
              <a:buChar char="•"/>
            </a:pPr>
            <a:r>
              <a:rPr lang="en-US" dirty="0"/>
              <a:t>VA:  https://virginiaptac.org</a:t>
            </a:r>
          </a:p>
          <a:p>
            <a:pPr marL="742950" lvl="1" indent="-285750">
              <a:buFont typeface="Arial" charset="0"/>
              <a:buChar char="•"/>
            </a:pPr>
            <a:r>
              <a:rPr lang="en-US" dirty="0"/>
              <a:t>MD: https://</a:t>
            </a:r>
            <a:r>
              <a:rPr lang="en-US" dirty="0" err="1"/>
              <a:t>www.marylandapex.org</a:t>
            </a:r>
            <a:endParaRPr lang="en-US" dirty="0"/>
          </a:p>
          <a:p>
            <a:pPr marL="285750" indent="-285750">
              <a:buFont typeface="Arial" charset="0"/>
              <a:buChar char="•"/>
            </a:pPr>
            <a:r>
              <a:rPr lang="en-US" dirty="0"/>
              <a:t>Search Service</a:t>
            </a:r>
          </a:p>
          <a:p>
            <a:pPr marL="742950" lvl="1" indent="-285750">
              <a:buFont typeface="Arial" charset="0"/>
              <a:buChar char="•"/>
            </a:pPr>
            <a:r>
              <a:rPr lang="en-US" dirty="0"/>
              <a:t>GovWin</a:t>
            </a:r>
          </a:p>
          <a:p>
            <a:pPr marL="742950" lvl="1" indent="-285750">
              <a:buFont typeface="Arial" charset="0"/>
              <a:buChar char="•"/>
            </a:pPr>
            <a:r>
              <a:rPr lang="en-US" dirty="0"/>
              <a:t>Bgov.com (Bloomberg Government)</a:t>
            </a:r>
          </a:p>
          <a:p>
            <a:pPr marL="742950" lvl="1" indent="-285750">
              <a:buFont typeface="Arial" charset="0"/>
              <a:buChar char="•"/>
            </a:pPr>
            <a:r>
              <a:rPr lang="en-US" dirty="0" err="1"/>
              <a:t>Fedmine</a:t>
            </a:r>
            <a:endParaRPr lang="en-US" dirty="0"/>
          </a:p>
          <a:p>
            <a:pPr marL="742950" lvl="1" indent="-285750">
              <a:buFont typeface="Arial" charset="0"/>
              <a:buChar char="•"/>
            </a:pPr>
            <a:r>
              <a:rPr lang="en-US" dirty="0" err="1"/>
              <a:t>BidNet</a:t>
            </a:r>
            <a:endParaRPr lang="en-US" dirty="0"/>
          </a:p>
          <a:p>
            <a:pPr marL="742950" lvl="1" indent="-285750">
              <a:buFont typeface="Arial" charset="0"/>
              <a:buChar char="•"/>
            </a:pPr>
            <a:r>
              <a:rPr lang="en-US" dirty="0" err="1"/>
              <a:t>GovTribe</a:t>
            </a:r>
            <a:endParaRPr lang="en-US" dirty="0"/>
          </a:p>
          <a:p>
            <a:pPr marL="742950" lvl="1" indent="-285750">
              <a:buFont typeface="Arial" charset="0"/>
              <a:buChar char="•"/>
            </a:pPr>
            <a:r>
              <a:rPr lang="en-US" dirty="0" err="1"/>
              <a:t>FedBidSpeed</a:t>
            </a:r>
            <a:endParaRPr lang="en-US" dirty="0"/>
          </a:p>
          <a:p>
            <a:pPr marL="285750" indent="-285750">
              <a:buFont typeface="Arial" charset="0"/>
              <a:buChar char="•"/>
            </a:pPr>
            <a:r>
              <a:rPr lang="en-US" dirty="0"/>
              <a:t>Small Business  Administration (</a:t>
            </a:r>
            <a:r>
              <a:rPr lang="en-US" i="1" dirty="0"/>
              <a:t>https://</a:t>
            </a:r>
            <a:r>
              <a:rPr lang="en-US" i="1" dirty="0" err="1"/>
              <a:t>www.sba.gov</a:t>
            </a:r>
            <a:r>
              <a:rPr lang="en-US" i="1" dirty="0"/>
              <a:t>/federal-contracting</a:t>
            </a:r>
            <a:r>
              <a:rPr lang="en-US" dirty="0"/>
              <a:t>)</a:t>
            </a:r>
          </a:p>
          <a:p>
            <a:pPr marL="285750" indent="-285750">
              <a:buFont typeface="Arial" charset="0"/>
              <a:buChar char="•"/>
            </a:pPr>
            <a:r>
              <a:rPr lang="en-US" dirty="0"/>
              <a:t>Individual Small Business Offices (almost all have list of upcoming RFPs). </a:t>
            </a:r>
            <a:endParaRPr lang="en-US" i="1" dirty="0"/>
          </a:p>
        </p:txBody>
      </p:sp>
      <p:sp>
        <p:nvSpPr>
          <p:cNvPr id="9" name="TextBox 8">
            <a:extLst>
              <a:ext uri="{FF2B5EF4-FFF2-40B4-BE49-F238E27FC236}">
                <a16:creationId xmlns:a16="http://schemas.microsoft.com/office/drawing/2014/main" id="{6810BC0F-1739-4C83-8CAB-6679B84A0DFC}"/>
              </a:ext>
            </a:extLst>
          </p:cNvPr>
          <p:cNvSpPr txBox="1"/>
          <p:nvPr/>
        </p:nvSpPr>
        <p:spPr>
          <a:xfrm>
            <a:off x="5742242" y="1863968"/>
            <a:ext cx="3006903" cy="215444"/>
          </a:xfrm>
          <a:prstGeom prst="rect">
            <a:avLst/>
          </a:prstGeom>
          <a:noFill/>
        </p:spPr>
        <p:txBody>
          <a:bodyPr wrap="square" rtlCol="0">
            <a:spAutoFit/>
          </a:bodyPr>
          <a:lstStyle/>
          <a:p>
            <a:r>
              <a:rPr lang="en-US" sz="800" dirty="0"/>
              <a:t>© Can Stock Photo / </a:t>
            </a:r>
            <a:r>
              <a:rPr lang="en-US" sz="800" dirty="0" err="1"/>
              <a:t>kbuntu</a:t>
            </a:r>
            <a:endParaRPr lang="en-US" sz="800" dirty="0"/>
          </a:p>
        </p:txBody>
      </p:sp>
    </p:spTree>
    <p:extLst>
      <p:ext uri="{BB962C8B-B14F-4D97-AF65-F5344CB8AC3E}">
        <p14:creationId xmlns:p14="http://schemas.microsoft.com/office/powerpoint/2010/main" val="197519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Agency Small Business Offices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6685">
            <a:off x="487471" y="1955740"/>
            <a:ext cx="3929134" cy="69267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8539">
            <a:off x="505240" y="4493587"/>
            <a:ext cx="3929134" cy="5639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6875">
            <a:off x="180075" y="3284323"/>
            <a:ext cx="3910277" cy="811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860" y="3126392"/>
            <a:ext cx="3209072" cy="305577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0687" y="2387587"/>
            <a:ext cx="3675418" cy="67834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386" y="5619868"/>
            <a:ext cx="4826379" cy="984581"/>
          </a:xfrm>
          <a:prstGeom prst="rect">
            <a:avLst/>
          </a:prstGeom>
        </p:spPr>
      </p:pic>
    </p:spTree>
    <p:extLst>
      <p:ext uri="{BB962C8B-B14F-4D97-AF65-F5344CB8AC3E}">
        <p14:creationId xmlns:p14="http://schemas.microsoft.com/office/powerpoint/2010/main" val="152758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Vehicles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9938" y="1863969"/>
            <a:ext cx="7097840" cy="4524315"/>
          </a:xfrm>
          <a:prstGeom prst="rect">
            <a:avLst/>
          </a:prstGeom>
          <a:noFill/>
        </p:spPr>
        <p:txBody>
          <a:bodyPr wrap="none" rtlCol="0">
            <a:spAutoFit/>
          </a:bodyPr>
          <a:lstStyle/>
          <a:p>
            <a:pPr marL="285750" indent="-285750">
              <a:buFont typeface="Arial" charset="0"/>
              <a:buChar char="•"/>
            </a:pPr>
            <a:r>
              <a:rPr lang="en-US" dirty="0"/>
              <a:t>GSA Schedule</a:t>
            </a:r>
          </a:p>
          <a:p>
            <a:pPr marL="742950" lvl="1" indent="-285750">
              <a:buFont typeface="Arial" charset="0"/>
              <a:buChar char="•"/>
            </a:pPr>
            <a:r>
              <a:rPr lang="en-US" dirty="0"/>
              <a:t>Which one?</a:t>
            </a:r>
          </a:p>
          <a:p>
            <a:pPr marL="742950" lvl="1" indent="-285750">
              <a:buFont typeface="Arial" charset="0"/>
              <a:buChar char="•"/>
            </a:pPr>
            <a:r>
              <a:rPr lang="en-US" dirty="0"/>
              <a:t>EIN, DUNS, </a:t>
            </a:r>
            <a:r>
              <a:rPr lang="en-US" b="0" i="0" u="none" strike="noStrike" dirty="0">
                <a:effectLst/>
                <a:latin typeface="Helvetica Neue" panose="02000503000000020004" pitchFamily="2" charset="0"/>
              </a:rPr>
              <a:t>UEI(Unique Identity ID), </a:t>
            </a:r>
            <a:r>
              <a:rPr lang="en-US" dirty="0"/>
              <a:t>SAMS, Open Ratings (6 min)</a:t>
            </a:r>
          </a:p>
          <a:p>
            <a:pPr marL="742950" lvl="1" indent="-285750">
              <a:buFont typeface="Arial" charset="0"/>
              <a:buChar char="•"/>
            </a:pPr>
            <a:r>
              <a:rPr lang="en-US" dirty="0"/>
              <a:t>Respond</a:t>
            </a:r>
          </a:p>
          <a:p>
            <a:endParaRPr lang="en-US" dirty="0"/>
          </a:p>
          <a:p>
            <a:pPr marL="285750" indent="-285750">
              <a:buFont typeface="Arial" charset="0"/>
              <a:buChar char="•"/>
            </a:pPr>
            <a:r>
              <a:rPr lang="en-US" dirty="0"/>
              <a:t>Credit Card/Micro Purchase ($10K)</a:t>
            </a:r>
          </a:p>
          <a:p>
            <a:pPr marL="285750" indent="-285750">
              <a:buFont typeface="Arial" charset="0"/>
              <a:buChar char="•"/>
            </a:pPr>
            <a:endParaRPr lang="en-US" dirty="0"/>
          </a:p>
          <a:p>
            <a:pPr marL="285750" indent="-285750">
              <a:buFont typeface="Arial" charset="0"/>
              <a:buChar char="•"/>
            </a:pPr>
            <a:r>
              <a:rPr lang="en-US" dirty="0"/>
              <a:t>SBIR/STTR</a:t>
            </a:r>
          </a:p>
          <a:p>
            <a:pPr marL="285750" indent="-285750">
              <a:buFont typeface="Arial" charset="0"/>
              <a:buChar char="•"/>
            </a:pPr>
            <a:endParaRPr lang="en-US" dirty="0"/>
          </a:p>
          <a:p>
            <a:pPr marL="285750" indent="-285750">
              <a:buFont typeface="Arial" charset="0"/>
              <a:buChar char="•"/>
            </a:pPr>
            <a:r>
              <a:rPr lang="en-US" dirty="0"/>
              <a:t>8(a), SDVOSB, WOSB, </a:t>
            </a:r>
            <a:r>
              <a:rPr lang="en-US" dirty="0" err="1"/>
              <a:t>etc</a:t>
            </a:r>
            <a:endParaRPr lang="en-US" dirty="0"/>
          </a:p>
          <a:p>
            <a:pPr marL="285750" indent="-285750">
              <a:buFont typeface="Arial" charset="0"/>
              <a:buChar char="•"/>
            </a:pPr>
            <a:endParaRPr lang="en-US" dirty="0"/>
          </a:p>
          <a:p>
            <a:pPr marL="285750" indent="-285750">
              <a:buFont typeface="Arial" charset="0"/>
              <a:buChar char="•"/>
            </a:pPr>
            <a:r>
              <a:rPr lang="en-US" dirty="0"/>
              <a:t>Other Transaction Authority</a:t>
            </a:r>
          </a:p>
          <a:p>
            <a:pPr marL="742950" lvl="1" indent="-285750">
              <a:buFont typeface="Arial" charset="0"/>
              <a:buChar char="•"/>
            </a:pPr>
            <a:r>
              <a:rPr lang="en-US" dirty="0"/>
              <a:t>At least one non-traditional DoD Contractor</a:t>
            </a:r>
          </a:p>
          <a:p>
            <a:pPr marL="742950" lvl="1" indent="-285750">
              <a:buFont typeface="Arial" charset="0"/>
              <a:buChar char="•"/>
            </a:pPr>
            <a:r>
              <a:rPr lang="en-US" dirty="0"/>
              <a:t>All Small</a:t>
            </a:r>
          </a:p>
          <a:p>
            <a:pPr marL="742950" lvl="1" indent="-285750">
              <a:buFont typeface="Arial" charset="0"/>
              <a:buChar char="•"/>
            </a:pPr>
            <a:r>
              <a:rPr lang="en-US" dirty="0"/>
              <a:t>Cost Sharing arrangement</a:t>
            </a:r>
          </a:p>
          <a:p>
            <a:pPr marL="742950" lvl="1" indent="-285750">
              <a:buFont typeface="Arial" charset="0"/>
              <a:buChar char="•"/>
            </a:pPr>
            <a:r>
              <a:rPr lang="en-US" dirty="0"/>
              <a:t>See http://</a:t>
            </a:r>
            <a:r>
              <a:rPr lang="en-US" dirty="0" err="1"/>
              <a:t>tinyurl.com</a:t>
            </a:r>
            <a:r>
              <a:rPr lang="en-US" dirty="0"/>
              <a:t>/y3km2ayn</a:t>
            </a:r>
          </a:p>
        </p:txBody>
      </p:sp>
    </p:spTree>
    <p:extLst>
      <p:ext uri="{BB962C8B-B14F-4D97-AF65-F5344CB8AC3E}">
        <p14:creationId xmlns:p14="http://schemas.microsoft.com/office/powerpoint/2010/main" val="31585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780"/>
            <a:ext cx="8229600" cy="1143000"/>
          </a:xfrm>
        </p:spPr>
        <p:txBody>
          <a:bodyPr/>
          <a:lstStyle/>
          <a:p>
            <a:r>
              <a:rPr lang="en-US" dirty="0"/>
              <a:t>Contracting Cone</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7" name="Picture 6" descr="A picture containing accessory&#10;&#10;Description automatically generated">
            <a:extLst>
              <a:ext uri="{FF2B5EF4-FFF2-40B4-BE49-F238E27FC236}">
                <a16:creationId xmlns:a16="http://schemas.microsoft.com/office/drawing/2014/main" id="{5634DE33-F039-9D41-BC9F-06CCF950FF68}"/>
              </a:ext>
            </a:extLst>
          </p:cNvPr>
          <p:cNvPicPr>
            <a:picLocks noChangeAspect="1"/>
          </p:cNvPicPr>
          <p:nvPr/>
        </p:nvPicPr>
        <p:blipFill>
          <a:blip r:embed="rId2"/>
          <a:stretch>
            <a:fillRect/>
          </a:stretch>
        </p:blipFill>
        <p:spPr>
          <a:xfrm>
            <a:off x="0" y="1088835"/>
            <a:ext cx="9144000" cy="4995639"/>
          </a:xfrm>
          <a:prstGeom prst="rect">
            <a:avLst/>
          </a:prstGeom>
        </p:spPr>
      </p:pic>
      <p:sp>
        <p:nvSpPr>
          <p:cNvPr id="9" name="TextBox 8">
            <a:extLst>
              <a:ext uri="{FF2B5EF4-FFF2-40B4-BE49-F238E27FC236}">
                <a16:creationId xmlns:a16="http://schemas.microsoft.com/office/drawing/2014/main" id="{71B94B65-3AFD-F245-92D1-20F6106C06AC}"/>
              </a:ext>
            </a:extLst>
          </p:cNvPr>
          <p:cNvSpPr txBox="1"/>
          <p:nvPr/>
        </p:nvSpPr>
        <p:spPr>
          <a:xfrm>
            <a:off x="168166" y="5644055"/>
            <a:ext cx="2953406" cy="461665"/>
          </a:xfrm>
          <a:prstGeom prst="rect">
            <a:avLst/>
          </a:prstGeom>
          <a:noFill/>
        </p:spPr>
        <p:txBody>
          <a:bodyPr wrap="square" rtlCol="0">
            <a:spAutoFit/>
          </a:bodyPr>
          <a:lstStyle/>
          <a:p>
            <a:r>
              <a:rPr lang="en-US" sz="1200" u="sng" dirty="0"/>
              <a:t>Source:</a:t>
            </a:r>
          </a:p>
          <a:p>
            <a:r>
              <a:rPr lang="en-US" sz="1200" dirty="0"/>
              <a:t>https://</a:t>
            </a:r>
            <a:r>
              <a:rPr lang="en-US" sz="1200" dirty="0" err="1"/>
              <a:t>aaf.dau.mil</a:t>
            </a:r>
            <a:r>
              <a:rPr lang="en-US" sz="1200" dirty="0"/>
              <a:t>/contracting-cone/</a:t>
            </a:r>
          </a:p>
        </p:txBody>
      </p:sp>
    </p:spTree>
    <p:extLst>
      <p:ext uri="{BB962C8B-B14F-4D97-AF65-F5344CB8AC3E}">
        <p14:creationId xmlns:p14="http://schemas.microsoft.com/office/powerpoint/2010/main" val="49049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Transaction Authority</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294025" y="1763433"/>
            <a:ext cx="7099698" cy="3693319"/>
          </a:xfrm>
          <a:prstGeom prst="rect">
            <a:avLst/>
          </a:prstGeom>
          <a:noFill/>
        </p:spPr>
        <p:txBody>
          <a:bodyPr wrap="square" rtlCol="0">
            <a:spAutoFit/>
          </a:bodyPr>
          <a:lstStyle/>
          <a:p>
            <a:pPr marL="285750" indent="-285750">
              <a:buFont typeface="Arial" panose="020B0604020202020204" pitchFamily="34" charset="0"/>
              <a:buChar char="•"/>
            </a:pPr>
            <a:r>
              <a:rPr lang="en-US" dirty="0"/>
              <a:t>Must “..</a:t>
            </a:r>
            <a:r>
              <a:rPr lang="en-US" i="1" dirty="0"/>
              <a:t>directly relevant to enhancing the mission effectiveness of military personnel and the supporting platforms, systems, components, or materials proposed to be acquired or developed by the Department of Defense, or to improvement of platforms, systems, components, or materials in use by the armed forces</a:t>
            </a:r>
            <a:r>
              <a:rPr lang="en-US" dirty="0"/>
              <a:t>..”</a:t>
            </a:r>
          </a:p>
          <a:p>
            <a:pPr marL="285750" indent="-285750">
              <a:buFont typeface="Arial" panose="020B0604020202020204" pitchFamily="34" charset="0"/>
              <a:buChar char="•"/>
            </a:pPr>
            <a:r>
              <a:rPr lang="en-US" dirty="0"/>
              <a:t> At least one “non-traditional” defense contractor. “</a:t>
            </a:r>
            <a:r>
              <a:rPr lang="en-US" i="1" dirty="0"/>
              <a:t>an entity that is not currently performing and has not performed, for at least the one-year period preceding the solicitation of sources by DoD for the procurement or transaction, any contract or subcontract for DoD</a:t>
            </a:r>
            <a:r>
              <a:rPr lang="en-US" dirty="0"/>
              <a:t>”</a:t>
            </a:r>
          </a:p>
          <a:p>
            <a:pPr marL="285750" indent="-285750">
              <a:buFont typeface="Arial" panose="020B0604020202020204" pitchFamily="34" charset="0"/>
              <a:buChar char="•"/>
            </a:pPr>
            <a:r>
              <a:rPr lang="en-US" dirty="0"/>
              <a:t>Small business participation required.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5400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Resolutions</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108AA70-9C5B-0F47-AE9D-466ED5B9D171}"/>
              </a:ext>
            </a:extLst>
          </p:cNvPr>
          <p:cNvSpPr txBox="1"/>
          <p:nvPr/>
        </p:nvSpPr>
        <p:spPr>
          <a:xfrm>
            <a:off x="325821" y="1807534"/>
            <a:ext cx="7725103" cy="4247317"/>
          </a:xfrm>
          <a:prstGeom prst="rect">
            <a:avLst/>
          </a:prstGeom>
          <a:noFill/>
        </p:spPr>
        <p:txBody>
          <a:bodyPr wrap="square" rtlCol="0">
            <a:spAutoFit/>
          </a:bodyPr>
          <a:lstStyle/>
          <a:p>
            <a:pPr marL="285750" indent="-285750">
              <a:buFont typeface="Arial" panose="020B0604020202020204" pitchFamily="34" charset="0"/>
              <a:buChar char="•"/>
            </a:pPr>
            <a:r>
              <a:rPr lang="en-US" dirty="0"/>
              <a:t>Used when one or more of required 12 Appropriations Bills not passed</a:t>
            </a:r>
          </a:p>
          <a:p>
            <a:pPr marL="285750" indent="-285750">
              <a:buFont typeface="Arial" panose="020B0604020202020204" pitchFamily="34" charset="0"/>
              <a:buChar char="•"/>
            </a:pPr>
            <a:r>
              <a:rPr lang="en-US" dirty="0"/>
              <a:t>Usually used as a bridge to regular appropriated funds (122 in past 25 years)</a:t>
            </a:r>
          </a:p>
          <a:p>
            <a:pPr marL="285750" indent="-285750">
              <a:buFont typeface="Arial" panose="020B0604020202020204" pitchFamily="34" charset="0"/>
              <a:buChar char="•"/>
            </a:pPr>
            <a:r>
              <a:rPr lang="en-US" dirty="0"/>
              <a:t>Agencies allowed to spend at same rate on existing programs from previous year or spend a pro rated amount</a:t>
            </a:r>
          </a:p>
          <a:p>
            <a:pPr marL="285750" indent="-285750">
              <a:buFont typeface="Arial" panose="020B0604020202020204" pitchFamily="34" charset="0"/>
              <a:buChar char="•"/>
            </a:pPr>
            <a:r>
              <a:rPr lang="en-US" dirty="0"/>
              <a:t>Prohibits an agency from initiating or resuming any project or activity for which funds were not available in the previous fiscal year</a:t>
            </a:r>
          </a:p>
          <a:p>
            <a:pPr marL="285750" indent="-285750">
              <a:buFont typeface="Arial" panose="020B0604020202020204" pitchFamily="34" charset="0"/>
              <a:buChar char="•"/>
            </a:pPr>
            <a:r>
              <a:rPr lang="en-US" dirty="0"/>
              <a:t>For DoD, expressly prohibits:</a:t>
            </a:r>
          </a:p>
          <a:p>
            <a:pPr marL="742950" lvl="1" indent="-285750">
              <a:buFont typeface="Arial" panose="020B0604020202020204" pitchFamily="34" charset="0"/>
              <a:buChar char="•"/>
            </a:pPr>
            <a:r>
              <a:rPr lang="en-US" dirty="0"/>
              <a:t>starting production on a program that was not funded in prior years (i.e., a </a:t>
            </a:r>
            <a:r>
              <a:rPr lang="en-US" i="1" dirty="0"/>
              <a:t>new start</a:t>
            </a:r>
            <a:r>
              <a:rPr lang="en-US" dirty="0"/>
              <a:t>) </a:t>
            </a:r>
          </a:p>
          <a:p>
            <a:pPr marL="742950" lvl="1" indent="-285750">
              <a:buFont typeface="Arial" panose="020B0604020202020204" pitchFamily="34" charset="0"/>
              <a:buChar char="•"/>
            </a:pPr>
            <a:r>
              <a:rPr lang="en-US" dirty="0"/>
              <a:t>from increasing production rates above previous years</a:t>
            </a:r>
          </a:p>
          <a:p>
            <a:pPr marL="285750" indent="-285750">
              <a:buFont typeface="Arial" panose="020B0604020202020204" pitchFamily="34" charset="0"/>
              <a:buChar char="•"/>
            </a:pPr>
            <a:r>
              <a:rPr lang="en-US" dirty="0"/>
              <a:t>Based on “color of money” not programs</a:t>
            </a:r>
          </a:p>
          <a:p>
            <a:pPr marL="285750" indent="-285750">
              <a:buFont typeface="Arial" panose="020B0604020202020204" pitchFamily="34" charset="0"/>
              <a:buChar char="•"/>
            </a:pPr>
            <a:r>
              <a:rPr lang="en-US" dirty="0"/>
              <a:t>Congress can include specific instructions on specific programs</a:t>
            </a:r>
          </a:p>
          <a:p>
            <a:pPr marL="285750" indent="-285750">
              <a:buFont typeface="Arial" panose="020B0604020202020204" pitchFamily="34" charset="0"/>
              <a:buChar char="•"/>
            </a:pPr>
            <a:r>
              <a:rPr lang="en-US" dirty="0"/>
              <a:t>Can cause problems with multi-year appropriations (R&amp;D, Shipbuilding)</a:t>
            </a:r>
          </a:p>
          <a:p>
            <a:pPr marL="285750" indent="-285750">
              <a:buFont typeface="Arial" panose="020B0604020202020204" pitchFamily="34" charset="0"/>
              <a:buChar char="•"/>
            </a:pPr>
            <a:r>
              <a:rPr lang="en-US" dirty="0"/>
              <a:t>Current CR good  for  DoD until COB February 2, 2024.</a:t>
            </a:r>
          </a:p>
          <a:p>
            <a:endParaRPr lang="en-US" dirty="0"/>
          </a:p>
        </p:txBody>
      </p:sp>
    </p:spTree>
    <p:extLst>
      <p:ext uri="{BB962C8B-B14F-4D97-AF65-F5344CB8AC3E}">
        <p14:creationId xmlns:p14="http://schemas.microsoft.com/office/powerpoint/2010/main" val="345335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a Professional Organization</a:t>
            </a:r>
          </a:p>
        </p:txBody>
      </p:sp>
      <p:cxnSp>
        <p:nvCxnSpPr>
          <p:cNvPr id="5" name="Straight Connector 4"/>
          <p:cNvCxnSpPr/>
          <p:nvPr/>
        </p:nvCxnSpPr>
        <p:spPr>
          <a:xfrm>
            <a:off x="0" y="1417638"/>
            <a:ext cx="9144000" cy="0"/>
          </a:xfrm>
          <a:prstGeom prst="line">
            <a:avLst/>
          </a:prstGeom>
          <a:ln w="53975">
            <a:gradFill flip="none" rotWithShape="1">
              <a:gsLst>
                <a:gs pos="0">
                  <a:srgbClr val="0070C0"/>
                </a:gs>
                <a:gs pos="90000">
                  <a:schemeClr val="accent1">
                    <a:lumMod val="45000"/>
                    <a:lumOff val="55000"/>
                  </a:schemeClr>
                </a:gs>
                <a:gs pos="83000">
                  <a:schemeClr val="accent1">
                    <a:lumMod val="45000"/>
                    <a:lumOff val="55000"/>
                  </a:schemeClr>
                </a:gs>
                <a:gs pos="96000">
                  <a:schemeClr val="accent1">
                    <a:lumMod val="30000"/>
                    <a:lumOff val="70000"/>
                  </a:schemeClr>
                </a:gs>
              </a:gsLst>
              <a:lin ang="5400000" scaled="1"/>
              <a:tileRect/>
            </a:gra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1515446"/>
            <a:ext cx="9144000" cy="0"/>
          </a:xfrm>
          <a:prstGeom prst="line">
            <a:avLst/>
          </a:prstGeom>
          <a:ln w="53975">
            <a:gradFill flip="none" rotWithShape="1">
              <a:gsLst>
                <a:gs pos="0">
                  <a:srgbClr val="E1CD00"/>
                </a:gs>
                <a:gs pos="99000">
                  <a:schemeClr val="accent1">
                    <a:alpha val="39000"/>
                    <a:lumMod val="0"/>
                    <a:lumOff val="100000"/>
                  </a:schemeClr>
                </a:gs>
              </a:gsLst>
              <a:lin ang="16200000" scaled="1"/>
              <a:tileRect/>
            </a:gra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57084">
            <a:off x="0" y="2667344"/>
            <a:ext cx="3411940" cy="5799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076">
            <a:off x="4257023" y="2931572"/>
            <a:ext cx="3340100" cy="1244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7564">
            <a:off x="22553" y="5106159"/>
            <a:ext cx="4211916" cy="6688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738" y="3553872"/>
            <a:ext cx="3189874" cy="110952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669228"/>
            <a:ext cx="1507886" cy="63666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6485" y="1645233"/>
            <a:ext cx="3583923" cy="660658"/>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49447">
            <a:off x="4445690" y="4735534"/>
            <a:ext cx="3103342" cy="115735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503" y="5648455"/>
            <a:ext cx="2016884" cy="1051972"/>
          </a:xfrm>
          <a:prstGeom prst="rect">
            <a:avLst/>
          </a:prstGeom>
        </p:spPr>
      </p:pic>
    </p:spTree>
    <p:extLst>
      <p:ext uri="{BB962C8B-B14F-4D97-AF65-F5344CB8AC3E}">
        <p14:creationId xmlns:p14="http://schemas.microsoft.com/office/powerpoint/2010/main" val="166275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CCA_PP</Template>
  <TotalTime>613</TotalTime>
  <Words>722</Words>
  <Application>Microsoft Macintosh PowerPoint</Application>
  <PresentationFormat>On-screen Show (4:3)</PresentationFormat>
  <Paragraphs>128</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Copperplate Gothic Bold</vt:lpstr>
      <vt:lpstr>Helvetica Neue</vt:lpstr>
      <vt:lpstr>Office Theme</vt:lpstr>
      <vt:lpstr>PowerPoint Presentation</vt:lpstr>
      <vt:lpstr>But First . . . . .</vt:lpstr>
      <vt:lpstr>Finding Opportunities</vt:lpstr>
      <vt:lpstr>Use Agency Small Business Offices</vt:lpstr>
      <vt:lpstr>Contract Vehicles</vt:lpstr>
      <vt:lpstr>Contracting Cone</vt:lpstr>
      <vt:lpstr>Other Transaction Authority</vt:lpstr>
      <vt:lpstr>Continuing Resolutions</vt:lpstr>
      <vt:lpstr>Join a Professional Organization</vt:lpstr>
      <vt:lpstr>Find A Partner</vt:lpstr>
      <vt:lpstr>Read the RFPs Carefully</vt:lpstr>
      <vt:lpstr>Watch Out!!!</vt:lpstr>
      <vt:lpstr>Watch Out!!!</vt:lpstr>
      <vt:lpstr>Watch Out!!!</vt:lpstr>
      <vt:lpstr>Ethics</vt:lpstr>
      <vt:lpstr>Be Prepared</vt:lpstr>
      <vt:lpstr>What About COVID?</vt:lpstr>
      <vt:lpstr>What About the 2024 Budget?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Crenshaw</dc:creator>
  <cp:lastModifiedBy>Lou Crenshaw</cp:lastModifiedBy>
  <cp:revision>65</cp:revision>
  <dcterms:created xsi:type="dcterms:W3CDTF">2016-11-22T17:28:18Z</dcterms:created>
  <dcterms:modified xsi:type="dcterms:W3CDTF">2023-12-11T17:15:47Z</dcterms:modified>
</cp:coreProperties>
</file>