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5"/>
  </p:notesMasterIdLst>
  <p:sldIdLst>
    <p:sldId id="282" r:id="rId2"/>
    <p:sldId id="283" r:id="rId3"/>
    <p:sldId id="30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Leo" initials="LL" lastIdx="1" clrIdx="0">
    <p:extLst>
      <p:ext uri="{19B8F6BF-5375-455C-9EA6-DF929625EA0E}">
        <p15:presenceInfo xmlns:p15="http://schemas.microsoft.com/office/powerpoint/2012/main" userId="eb15f85d065c2a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C"/>
    <a:srgbClr val="FFFFFF"/>
    <a:srgbClr val="79797C"/>
    <a:srgbClr val="404041"/>
    <a:srgbClr val="E46C0A"/>
    <a:srgbClr val="FF9900"/>
    <a:srgbClr val="FF6600"/>
    <a:srgbClr val="C0C0C0"/>
    <a:srgbClr val="E0E0E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6" autoAdjust="0"/>
    <p:restoredTop sz="93946" autoAdjust="0"/>
  </p:normalViewPr>
  <p:slideViewPr>
    <p:cSldViewPr snapToGrid="0">
      <p:cViewPr varScale="1">
        <p:scale>
          <a:sx n="120" d="100"/>
          <a:sy n="120" d="100"/>
        </p:scale>
        <p:origin x="11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84" d="100"/>
          <a:sy n="184" d="100"/>
        </p:scale>
        <p:origin x="1712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B92B7A-1B69-4408-933A-450BDAD15AA2}" type="datetimeFigureOut">
              <a:rPr lang="en-US"/>
              <a:pPr>
                <a:defRPr/>
              </a:pPr>
              <a:t>11/21/22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C0C477-2727-4251-908D-667094DEA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“First, let’s focus on self. What are</a:t>
            </a:r>
            <a:r>
              <a:rPr lang="en-US" baseline="0" dirty="0"/>
              <a:t> enablers that encourage your creativity as an individual. Later, you will view this from how you as a leader encourage creativity in your work unit.”</a:t>
            </a:r>
          </a:p>
          <a:p>
            <a:r>
              <a:rPr lang="en-US" dirty="0"/>
              <a:t>“Rate each 1-5: 1 strongly disagree;</a:t>
            </a:r>
            <a:r>
              <a:rPr lang="en-US" baseline="0" dirty="0"/>
              <a:t> 3 in the middle; 5 strongly agree.”</a:t>
            </a:r>
          </a:p>
          <a:p>
            <a:r>
              <a:rPr lang="en-US" baseline="0" dirty="0"/>
              <a:t>“Now add up your scores. 60-70 points, you work in an environment that highly enables creativity. 40-59, pretty good environment. Less than that, not so good.”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0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“Rate each 1-5: 1 strongly disagree;</a:t>
            </a:r>
            <a:r>
              <a:rPr lang="en-US" baseline="0" dirty="0"/>
              <a:t> 3 in the middle; 5 strongly agree.”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“Now add up your scores. 60-70 points, you work in an environment with a lot of barriers to creativity. 40-59, some barriers. Less than that, not so bad.”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5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“Please complete the Creative Enablers activity. This time, answer from your role as a leader.”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“Rate each 1-5: 1 strongly disagree; 3 in the middle; 5 strongly agree.”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0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951" y="152400"/>
            <a:ext cx="6581774" cy="609600"/>
          </a:xfrm>
        </p:spPr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950" y="1009650"/>
            <a:ext cx="7181849" cy="4897438"/>
          </a:xfrm>
        </p:spPr>
        <p:txBody>
          <a:bodyPr/>
          <a:lstStyle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95425" y="911567"/>
            <a:ext cx="7648575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7230"/>
            <a:ext cx="4038600" cy="50889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7230"/>
            <a:ext cx="4038600" cy="50889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E7AEA-9B9F-466C-95D7-B039AD0BAD46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2AA8-DE23-4875-AD9E-2B45D6EA7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95425" y="911567"/>
            <a:ext cx="7648575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6409"/>
            <a:ext cx="4040188" cy="878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298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6409"/>
            <a:ext cx="4041775" cy="878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298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BD49-4632-4CDF-879E-E4596E31D2F4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A261-860E-4E34-8CFE-325D9FC0C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495425" y="911567"/>
            <a:ext cx="7648575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9AE5-4E0C-4BEF-BA19-175355EFFD20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6776D-CB80-4335-AEC7-BC5ADE0FF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495425" y="911567"/>
            <a:ext cx="7648575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48389-F909-4B5F-B143-AD2E88A9E639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0B153-B70F-4879-9EB0-BCA016717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90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55343"/>
            <a:ext cx="5111750" cy="51708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1881"/>
            <a:ext cx="3008313" cy="38742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9F6D-8610-4766-9F54-D418E445FFC9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A5C3-AAA7-42E1-8C14-DD91275B5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5343"/>
            <a:ext cx="5486400" cy="377223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A79-FE3D-4B83-BB58-340CBC2BB124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751-6858-40A2-9BEA-66B149B1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6287"/>
            <a:ext cx="2057400" cy="5129876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6287"/>
            <a:ext cx="6019800" cy="51298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F0502-93C0-48A4-80D0-406022291D89}" type="datetime1">
              <a:rPr lang="en-US" smtClean="0"/>
              <a:pPr>
                <a:defRPr/>
              </a:pPr>
              <a:t>11/21/22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719888" y="644842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D523F-4278-4964-A090-314D15178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95425" y="911567"/>
            <a:ext cx="7648575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1574"/>
            <a:ext cx="9144000" cy="6846425"/>
          </a:xfrm>
          <a:prstGeom prst="rect">
            <a:avLst/>
          </a:prstGeom>
          <a:gradFill>
            <a:gsLst>
              <a:gs pos="81000">
                <a:schemeClr val="bg1"/>
              </a:gs>
              <a:gs pos="100000">
                <a:srgbClr val="E0E0E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1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1504949" y="152400"/>
            <a:ext cx="63183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504950" y="1009650"/>
            <a:ext cx="718185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6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0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17529" y="469901"/>
            <a:ext cx="7010400" cy="609600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rgbClr val="002C5C"/>
                </a:solidFill>
              </a:rPr>
              <a:t>What it Takes to be Creative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F0591F-A460-4E06-B60D-4CCE07354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170341"/>
              </p:ext>
            </p:extLst>
          </p:nvPr>
        </p:nvGraphicFramePr>
        <p:xfrm>
          <a:off x="275571" y="962659"/>
          <a:ext cx="8404966" cy="5425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02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65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Creativity Enablers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3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Knowledge</a:t>
                      </a:r>
                      <a:r>
                        <a:rPr lang="en-US" sz="1600" dirty="0"/>
                        <a:t>: I am aware of and use creativity behaviors and methods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kern="1200" dirty="0"/>
                        <a:t>Boundary</a:t>
                      </a:r>
                      <a:r>
                        <a:rPr lang="en-US" sz="1600" kern="1200" dirty="0"/>
                        <a:t>-</a:t>
                      </a:r>
                      <a:r>
                        <a:rPr lang="en-US" sz="1600" b="1" kern="1200" dirty="0"/>
                        <a:t>breaking</a:t>
                      </a:r>
                      <a:r>
                        <a:rPr lang="en-US" sz="1600" kern="1200" dirty="0"/>
                        <a:t>:</a:t>
                      </a:r>
                      <a:r>
                        <a:rPr lang="en-US" sz="1600" kern="1200" baseline="0" dirty="0"/>
                        <a:t>  I have opportunities to make unfamiliar associations; for out-of-the-box thinking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76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Open-mindedness</a:t>
                      </a:r>
                      <a:r>
                        <a:rPr lang="en-US" sz="1600" dirty="0"/>
                        <a:t>: I am willing to consider alternative</a:t>
                      </a:r>
                      <a:r>
                        <a:rPr lang="en-US" sz="1600" baseline="0" dirty="0"/>
                        <a:t> views and approaches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Self-awareness</a:t>
                      </a:r>
                      <a:r>
                        <a:rPr lang="en-US" sz="1600" dirty="0"/>
                        <a:t>: I know where,</a:t>
                      </a:r>
                      <a:r>
                        <a:rPr lang="en-US" sz="1600" baseline="0" dirty="0"/>
                        <a:t> and ways I am currently creative; and what stops me from being creative (e.g., assumptions, biases)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Role models</a:t>
                      </a:r>
                      <a:r>
                        <a:rPr lang="en-US" sz="1600" dirty="0"/>
                        <a:t>: I have creative</a:t>
                      </a:r>
                      <a:r>
                        <a:rPr lang="en-US" sz="1600" baseline="0" dirty="0"/>
                        <a:t> people around 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Risk</a:t>
                      </a:r>
                      <a:r>
                        <a:rPr lang="en-US" sz="1600" b="1" baseline="0" dirty="0"/>
                        <a:t>-taking</a:t>
                      </a:r>
                      <a:r>
                        <a:rPr lang="en-US" sz="1600" baseline="0" dirty="0"/>
                        <a:t>: I am confident taking calculated risks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Leadership support</a:t>
                      </a:r>
                      <a:r>
                        <a:rPr lang="en-US" sz="1600" dirty="0"/>
                        <a:t>: My</a:t>
                      </a:r>
                      <a:r>
                        <a:rPr lang="en-US" sz="1600" baseline="0" dirty="0"/>
                        <a:t> l</a:t>
                      </a:r>
                      <a:r>
                        <a:rPr lang="en-US" sz="1600" dirty="0"/>
                        <a:t>eaders value creativity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Priority</a:t>
                      </a:r>
                      <a:r>
                        <a:rPr lang="en-US" sz="1600" dirty="0"/>
                        <a:t>: I make creative</a:t>
                      </a:r>
                      <a:r>
                        <a:rPr lang="en-US" sz="1600" baseline="0" dirty="0"/>
                        <a:t> thinking  a priority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3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Confidence</a:t>
                      </a:r>
                      <a:r>
                        <a:rPr lang="en-US" sz="1600" dirty="0"/>
                        <a:t>: I can generate and</a:t>
                      </a:r>
                      <a:r>
                        <a:rPr lang="en-US" sz="1600" baseline="0" dirty="0"/>
                        <a:t> share </a:t>
                      </a:r>
                      <a:r>
                        <a:rPr lang="en-US" sz="1600" dirty="0"/>
                        <a:t>new ideas; and I am fine</a:t>
                      </a:r>
                      <a:r>
                        <a:rPr lang="en-US" sz="1600" baseline="0" dirty="0"/>
                        <a:t> with being a bit silly at times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Health &amp; Self-Care</a:t>
                      </a:r>
                      <a:r>
                        <a:rPr lang="en-US" sz="1600" dirty="0"/>
                        <a:t>: I feel good most of the time (rest, relaxation,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exercise,  proper medical</a:t>
                      </a:r>
                      <a:r>
                        <a:rPr lang="en-US" sz="1600" baseline="0" dirty="0"/>
                        <a:t> treatment)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Diverse inputs</a:t>
                      </a:r>
                      <a:r>
                        <a:rPr lang="en-US" sz="1600" dirty="0"/>
                        <a:t>: I seek out</a:t>
                      </a:r>
                      <a:r>
                        <a:rPr lang="en-US" sz="1600" baseline="0" dirty="0"/>
                        <a:t> a v</a:t>
                      </a:r>
                      <a:r>
                        <a:rPr lang="en-US" sz="1600" dirty="0"/>
                        <a:t>ariety of input and approaches</a:t>
                      </a:r>
                      <a:r>
                        <a:rPr lang="en-US" sz="1600" baseline="0" dirty="0"/>
                        <a:t> to problem solving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Rewards</a:t>
                      </a:r>
                      <a:r>
                        <a:rPr lang="en-US" sz="1600" dirty="0"/>
                        <a:t>: I receive positive recognition for creative attempts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959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Lack of attachment</a:t>
                      </a:r>
                      <a:r>
                        <a:rPr lang="en-US" sz="1600" dirty="0"/>
                        <a:t>: I’m OK that the best</a:t>
                      </a:r>
                      <a:r>
                        <a:rPr lang="en-US" sz="1600" baseline="0" dirty="0"/>
                        <a:t> way might not be my way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Environment</a:t>
                      </a:r>
                      <a:r>
                        <a:rPr lang="en-US" sz="1600" dirty="0"/>
                        <a:t>: I </a:t>
                      </a:r>
                      <a:r>
                        <a:rPr lang="en-US" sz="1600" baseline="0" dirty="0"/>
                        <a:t>have fun, I can work alone or with others, I have a variety of workspaces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E507DE1-FA94-D243-A7EC-C25A943A73BD}"/>
              </a:ext>
            </a:extLst>
          </p:cNvPr>
          <p:cNvSpPr txBox="1"/>
          <p:nvPr/>
        </p:nvSpPr>
        <p:spPr>
          <a:xfrm>
            <a:off x="8499605" y="6515100"/>
            <a:ext cx="361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15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589746-AF8A-E24C-A020-877A79A826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057" y="136130"/>
            <a:ext cx="826529" cy="8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8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92477" y="457200"/>
            <a:ext cx="7010400" cy="609600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rgbClr val="002C5C"/>
                </a:solidFill>
              </a:rPr>
              <a:t>What Stops Creativity?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C0BA78-0D9E-4966-957A-F56E648CEC8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066800"/>
          <a:ext cx="8686800" cy="4937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Creativity Barriers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2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Lack of knowledge</a:t>
                      </a:r>
                      <a:r>
                        <a:rPr lang="en-US" sz="1600" dirty="0"/>
                        <a:t>: I lack creativity methods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kern="1200" dirty="0"/>
                        <a:t>Fear</a:t>
                      </a:r>
                      <a:r>
                        <a:rPr lang="en-US" sz="1600" kern="1200" dirty="0"/>
                        <a:t>:</a:t>
                      </a:r>
                      <a:r>
                        <a:rPr lang="en-US" sz="1600" kern="1200" baseline="0" dirty="0"/>
                        <a:t> I fear trying something new, or expressing my ideas; I fear failure; I fear looking silly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164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Closed-mindedness</a:t>
                      </a:r>
                      <a:r>
                        <a:rPr lang="en-US" sz="1600" dirty="0"/>
                        <a:t>: I am unwilling to consider alternative</a:t>
                      </a:r>
                      <a:r>
                        <a:rPr lang="en-US" sz="1600" baseline="0" dirty="0"/>
                        <a:t> views and approaches based on biases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Time pressure</a:t>
                      </a:r>
                      <a:r>
                        <a:rPr lang="en-US" sz="1600" dirty="0"/>
                        <a:t>: 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feel rushed</a:t>
                      </a:r>
                      <a:r>
                        <a:rPr lang="en-US" sz="1600" baseline="0" dirty="0"/>
                        <a:t> and hurried most of the time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28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No role models</a:t>
                      </a:r>
                      <a:r>
                        <a:rPr lang="en-US" sz="1600" dirty="0"/>
                        <a:t>: No</a:t>
                      </a:r>
                      <a:r>
                        <a:rPr lang="en-US" sz="1600" baseline="0" dirty="0"/>
                        <a:t> or few c</a:t>
                      </a:r>
                      <a:r>
                        <a:rPr lang="en-US" sz="1600" dirty="0"/>
                        <a:t>reative</a:t>
                      </a:r>
                      <a:r>
                        <a:rPr lang="en-US" sz="1600" baseline="0" dirty="0"/>
                        <a:t> types around 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Red-tape</a:t>
                      </a:r>
                      <a:r>
                        <a:rPr lang="en-US" sz="1600" baseline="0" dirty="0"/>
                        <a:t>: There are too many procedural hurdles in the way of being creative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28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Lack of leadership support</a:t>
                      </a:r>
                      <a:r>
                        <a:rPr lang="en-US" sz="1600" dirty="0"/>
                        <a:t>: Creativity not valued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Not a priority</a:t>
                      </a:r>
                      <a:r>
                        <a:rPr lang="en-US" sz="1600" dirty="0"/>
                        <a:t>: I don’t </a:t>
                      </a:r>
                      <a:r>
                        <a:rPr lang="en-US" sz="1600" baseline="0" dirty="0"/>
                        <a:t>think c</a:t>
                      </a:r>
                      <a:r>
                        <a:rPr lang="en-US" sz="1600" dirty="0"/>
                        <a:t>reativity is </a:t>
                      </a:r>
                      <a:r>
                        <a:rPr lang="en-US" sz="1600" baseline="0" dirty="0"/>
                        <a:t>important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15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Lack of rewards</a:t>
                      </a:r>
                      <a:r>
                        <a:rPr lang="en-US" sz="1600" dirty="0"/>
                        <a:t>: No recognition for creative attempts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Perfectionism</a:t>
                      </a:r>
                      <a:r>
                        <a:rPr lang="en-US" sz="1600" dirty="0"/>
                        <a:t>:</a:t>
                      </a:r>
                      <a:r>
                        <a:rPr lang="en-US" sz="1600" baseline="0" dirty="0"/>
                        <a:t> I need to get it right the first time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15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Group think</a:t>
                      </a:r>
                      <a:r>
                        <a:rPr lang="en-US" sz="1600" dirty="0"/>
                        <a:t>: I</a:t>
                      </a:r>
                      <a:r>
                        <a:rPr lang="en-US" sz="1600" baseline="0" dirty="0"/>
                        <a:t> feel p</a:t>
                      </a:r>
                      <a:r>
                        <a:rPr lang="en-US" sz="1600" dirty="0"/>
                        <a:t>ressured to go along with popular opinions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and not question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Losing control</a:t>
                      </a:r>
                      <a:r>
                        <a:rPr lang="en-US" sz="1600" dirty="0"/>
                        <a:t>:</a:t>
                      </a:r>
                      <a:r>
                        <a:rPr lang="en-US" sz="1600" baseline="0" dirty="0"/>
                        <a:t> Creativity often requires letting go of control, and that’s not for 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815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600" b="1" dirty="0"/>
                        <a:t>Attachment</a:t>
                      </a:r>
                      <a:r>
                        <a:rPr lang="en-US" sz="1600" dirty="0"/>
                        <a:t>: I</a:t>
                      </a:r>
                      <a:r>
                        <a:rPr lang="en-US" sz="1600" baseline="0" dirty="0"/>
                        <a:t> b</a:t>
                      </a:r>
                      <a:r>
                        <a:rPr lang="en-US" sz="1600" dirty="0"/>
                        <a:t>elieve my way is the best</a:t>
                      </a:r>
                      <a:r>
                        <a:rPr lang="en-US" sz="1600" baseline="0" dirty="0"/>
                        <a:t> way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600" b="1" dirty="0"/>
                        <a:t>Environment</a:t>
                      </a:r>
                      <a:r>
                        <a:rPr lang="en-US" sz="1600" dirty="0"/>
                        <a:t>: No</a:t>
                      </a:r>
                      <a:r>
                        <a:rPr lang="en-US" sz="1600" baseline="0" dirty="0"/>
                        <a:t> fun at work, can’t choose how or where to work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242F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96AB84A-18DE-7B42-9385-2BB8D94BA670}"/>
              </a:ext>
            </a:extLst>
          </p:cNvPr>
          <p:cNvSpPr txBox="1"/>
          <p:nvPr/>
        </p:nvSpPr>
        <p:spPr>
          <a:xfrm>
            <a:off x="8572500" y="6502400"/>
            <a:ext cx="419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16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5FEAB1-798C-1B48-8949-0B7B92FAC4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719" y="73145"/>
            <a:ext cx="826529" cy="8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9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34230" y="-45378"/>
            <a:ext cx="8458200" cy="609600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rgbClr val="002C5C"/>
                </a:solidFill>
              </a:rPr>
              <a:t>Creating a Culture of Creativity </a:t>
            </a:r>
            <a:br>
              <a:rPr lang="en-US" sz="2800" b="1" dirty="0">
                <a:solidFill>
                  <a:srgbClr val="002C5C"/>
                </a:solidFill>
              </a:rPr>
            </a:br>
            <a:r>
              <a:rPr lang="en-US" sz="2800" b="1" dirty="0">
                <a:solidFill>
                  <a:srgbClr val="002C5C"/>
                </a:solidFill>
              </a:rPr>
              <a:t>&amp; Innovation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41EF56-2A05-4754-876D-BEF5B2FC6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82207"/>
              </p:ext>
            </p:extLst>
          </p:nvPr>
        </p:nvGraphicFramePr>
        <p:xfrm>
          <a:off x="228600" y="950981"/>
          <a:ext cx="8763000" cy="518047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Becoming a Leader who Enables</a:t>
                      </a:r>
                      <a:r>
                        <a:rPr lang="en-US" sz="2000" baseline="0" dirty="0"/>
                        <a:t> Creativity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55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b="1" dirty="0"/>
                        <a:t>Knowledge</a:t>
                      </a:r>
                      <a:r>
                        <a:rPr lang="en-US" sz="1500" dirty="0"/>
                        <a:t>: My</a:t>
                      </a:r>
                      <a:r>
                        <a:rPr lang="en-US" sz="1500" baseline="0" dirty="0"/>
                        <a:t> staff is </a:t>
                      </a:r>
                      <a:r>
                        <a:rPr lang="en-US" sz="1500" dirty="0"/>
                        <a:t>aware of and uses creativity behaviors and methods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kern="1200" dirty="0"/>
                        <a:t>Boundary</a:t>
                      </a:r>
                      <a:r>
                        <a:rPr lang="en-US" sz="1500" kern="1200" dirty="0"/>
                        <a:t>-</a:t>
                      </a:r>
                      <a:r>
                        <a:rPr lang="en-US" sz="1500" b="1" kern="1200" dirty="0"/>
                        <a:t>breaking</a:t>
                      </a:r>
                      <a:r>
                        <a:rPr lang="en-US" sz="1500" kern="1200" dirty="0"/>
                        <a:t>:</a:t>
                      </a:r>
                      <a:r>
                        <a:rPr lang="en-US" sz="1500" kern="1200" baseline="0" dirty="0"/>
                        <a:t>  I encourage staff to to make unfamiliar associations when solving problems; break mental boundaries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195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Open-mindedness</a:t>
                      </a:r>
                      <a:r>
                        <a:rPr lang="en-US" sz="1500" dirty="0"/>
                        <a:t>: I support staff</a:t>
                      </a:r>
                      <a:r>
                        <a:rPr lang="en-US" sz="1500" baseline="0" dirty="0"/>
                        <a:t> in </a:t>
                      </a:r>
                      <a:r>
                        <a:rPr lang="en-US" sz="1500" dirty="0"/>
                        <a:t>considering alternative</a:t>
                      </a:r>
                      <a:r>
                        <a:rPr lang="en-US" sz="1500" baseline="0" dirty="0"/>
                        <a:t> views and approaches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Learning</a:t>
                      </a:r>
                      <a:r>
                        <a:rPr lang="en-US" sz="1500" dirty="0"/>
                        <a:t>: I encourage staff to learn more about themselves as creative beings,</a:t>
                      </a:r>
                      <a:r>
                        <a:rPr lang="en-US" sz="1500" baseline="0" dirty="0"/>
                        <a:t> as well as about creativity, and innovation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626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Leadership support</a:t>
                      </a:r>
                      <a:r>
                        <a:rPr lang="en-US" sz="1500" dirty="0"/>
                        <a:t>: I</a:t>
                      </a:r>
                      <a:r>
                        <a:rPr lang="en-US" sz="1500" baseline="0" dirty="0"/>
                        <a:t> communicate to my staff the </a:t>
                      </a:r>
                      <a:r>
                        <a:rPr lang="en-US" sz="1500" dirty="0"/>
                        <a:t>value of creativity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Risk</a:t>
                      </a:r>
                      <a:r>
                        <a:rPr lang="en-US" sz="1500" b="1" baseline="0" dirty="0"/>
                        <a:t>-taking</a:t>
                      </a:r>
                      <a:r>
                        <a:rPr lang="en-US" sz="1500" baseline="0" dirty="0"/>
                        <a:t>: I encourage staff to take calculated risks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26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Leadership openness</a:t>
                      </a:r>
                      <a:r>
                        <a:rPr lang="en-US" sz="1500" dirty="0"/>
                        <a:t>: I welcome unsolicited and out-of-the box ideas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Priority</a:t>
                      </a:r>
                      <a:r>
                        <a:rPr lang="en-US" sz="1500" dirty="0"/>
                        <a:t>: I communicate</a:t>
                      </a:r>
                      <a:r>
                        <a:rPr lang="en-US" sz="1500" baseline="0" dirty="0"/>
                        <a:t> that developing </a:t>
                      </a:r>
                      <a:r>
                        <a:rPr lang="en-US" sz="1500" dirty="0"/>
                        <a:t>creative</a:t>
                      </a:r>
                      <a:r>
                        <a:rPr lang="en-US" sz="1500" baseline="0" dirty="0"/>
                        <a:t> thinking is a priority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553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Rewards</a:t>
                      </a:r>
                      <a:r>
                        <a:rPr lang="en-US" sz="1500" dirty="0"/>
                        <a:t>: I provide positive recognition for creative attempts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Health</a:t>
                      </a:r>
                      <a:r>
                        <a:rPr lang="en-US" sz="1500" dirty="0"/>
                        <a:t>: I support staff’s medical and mental health (do not overwork, over manage, give time off as needed)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93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Diverse inputs</a:t>
                      </a:r>
                      <a:r>
                        <a:rPr lang="en-US" sz="1500" dirty="0"/>
                        <a:t>: I encourage staff to seek out</a:t>
                      </a:r>
                      <a:r>
                        <a:rPr lang="en-US" sz="1500" baseline="0" dirty="0"/>
                        <a:t> a v</a:t>
                      </a:r>
                      <a:r>
                        <a:rPr lang="en-US" sz="1500" dirty="0"/>
                        <a:t>ariety of input and approaches</a:t>
                      </a:r>
                      <a:r>
                        <a:rPr lang="en-US" sz="1500" baseline="0" dirty="0"/>
                        <a:t> when problem solving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Confidence</a:t>
                      </a:r>
                      <a:r>
                        <a:rPr lang="en-US" sz="1500" dirty="0"/>
                        <a:t>: I generate confidence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dirty="0"/>
                        <a:t>in staff by supporting ideas; and communicating that</a:t>
                      </a:r>
                      <a:r>
                        <a:rPr lang="en-US" sz="1500" baseline="0" dirty="0"/>
                        <a:t> silliness encourages creativity!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037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500" b="1" dirty="0"/>
                        <a:t>Independence</a:t>
                      </a:r>
                      <a:r>
                        <a:rPr lang="en-US" sz="1500" dirty="0"/>
                        <a:t>: I encourage independent thinking, even if it varies</a:t>
                      </a:r>
                      <a:r>
                        <a:rPr lang="en-US" sz="1500" baseline="0" dirty="0"/>
                        <a:t> greatly from the “norm”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500" b="1" dirty="0"/>
                        <a:t>Environment</a:t>
                      </a:r>
                      <a:r>
                        <a:rPr lang="en-US" sz="1500" dirty="0"/>
                        <a:t>: We</a:t>
                      </a:r>
                      <a:r>
                        <a:rPr lang="en-US" sz="1500" baseline="0" dirty="0"/>
                        <a:t> have fun; staff can work alone or with others, we have a variety of workspaces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46B80BD-0FF0-1E45-9EA3-C634B41C944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996" y="124452"/>
            <a:ext cx="826529" cy="8265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4D67EB-178B-5645-BD61-CAE61B12D26B}"/>
              </a:ext>
            </a:extLst>
          </p:cNvPr>
          <p:cNvSpPr txBox="1"/>
          <p:nvPr/>
        </p:nvSpPr>
        <p:spPr>
          <a:xfrm>
            <a:off x="8521700" y="6518212"/>
            <a:ext cx="469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5939213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CIE 2011">
      <a:dk1>
        <a:sysClr val="windowText" lastClr="000000"/>
      </a:dk1>
      <a:lt1>
        <a:sysClr val="window" lastClr="FFFFFF"/>
      </a:lt1>
      <a:dk2>
        <a:srgbClr val="4D4D4D"/>
      </a:dk2>
      <a:lt2>
        <a:srgbClr val="EBEBED"/>
      </a:lt2>
      <a:accent1>
        <a:srgbClr val="E5BC52"/>
      </a:accent1>
      <a:accent2>
        <a:srgbClr val="E56F0F"/>
      </a:accent2>
      <a:accent3>
        <a:srgbClr val="943800"/>
      </a:accent3>
      <a:accent4>
        <a:srgbClr val="99CA3D"/>
      </a:accent4>
      <a:accent5>
        <a:srgbClr val="749D4F"/>
      </a:accent5>
      <a:accent6>
        <a:srgbClr val="2A759C"/>
      </a:accent6>
      <a:hlink>
        <a:srgbClr val="01AFF4"/>
      </a:hlink>
      <a:folHlink>
        <a:srgbClr val="C279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7445</TotalTime>
  <Words>794</Words>
  <Application>Microsoft Macintosh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1_Office Theme</vt:lpstr>
      <vt:lpstr>What it Takes to be Creative</vt:lpstr>
      <vt:lpstr>What Stops Creativity?</vt:lpstr>
      <vt:lpstr>Creating a Culture of Creativity  &amp;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Leo</dc:creator>
  <cp:lastModifiedBy>Lou Crenshaw</cp:lastModifiedBy>
  <cp:revision>46</cp:revision>
  <dcterms:created xsi:type="dcterms:W3CDTF">2021-02-16T14:25:00Z</dcterms:created>
  <dcterms:modified xsi:type="dcterms:W3CDTF">2022-11-21T21:48:15Z</dcterms:modified>
</cp:coreProperties>
</file>