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75" r:id="rId3"/>
    <p:sldId id="259" r:id="rId4"/>
    <p:sldId id="271" r:id="rId5"/>
    <p:sldId id="272" r:id="rId6"/>
    <p:sldId id="268" r:id="rId7"/>
    <p:sldId id="279" r:id="rId8"/>
    <p:sldId id="273" r:id="rId9"/>
    <p:sldId id="260" r:id="rId10"/>
    <p:sldId id="261" r:id="rId11"/>
    <p:sldId id="270" r:id="rId12"/>
    <p:sldId id="262" r:id="rId13"/>
    <p:sldId id="263" r:id="rId14"/>
    <p:sldId id="264" r:id="rId15"/>
    <p:sldId id="278" r:id="rId16"/>
    <p:sldId id="265" r:id="rId17"/>
    <p:sldId id="266" r:id="rId18"/>
    <p:sldId id="274" r:id="rId19"/>
    <p:sldId id="276" r:id="rId20"/>
    <p:sldId id="277" r:id="rId21"/>
    <p:sldId id="269" r:id="rId22"/>
    <p:sldId id="28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CD00"/>
    <a:srgbClr val="FFF9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87"/>
    <p:restoredTop sz="94726"/>
  </p:normalViewPr>
  <p:slideViewPr>
    <p:cSldViewPr snapToGrid="0" snapToObjects="1">
      <p:cViewPr varScale="1">
        <p:scale>
          <a:sx n="116" d="100"/>
          <a:sy n="116" d="100"/>
        </p:scale>
        <p:origin x="14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2F961-F72F-9C48-836B-E7AD86277131}" type="datetimeFigureOut">
              <a:rPr lang="en-US" smtClean="0"/>
              <a:t>2/19/25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8D1DF-1781-A246-BDC9-50E904A37248}" type="slidenum">
              <a:rPr lang="en-US" smtClean="0"/>
              <a:t>‹#›</a:t>
            </a:fld>
            <a:endParaRPr lang="en-US"/>
          </a:p>
        </p:txBody>
      </p:sp>
    </p:spTree>
    <p:extLst>
      <p:ext uri="{BB962C8B-B14F-4D97-AF65-F5344CB8AC3E}">
        <p14:creationId xmlns:p14="http://schemas.microsoft.com/office/powerpoint/2010/main" val="602340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8D1DF-1781-A246-BDC9-50E904A37248}" type="slidenum">
              <a:rPr lang="en-US" smtClean="0"/>
              <a:t>17</a:t>
            </a:fld>
            <a:endParaRPr lang="en-US"/>
          </a:p>
        </p:txBody>
      </p:sp>
    </p:spTree>
    <p:extLst>
      <p:ext uri="{BB962C8B-B14F-4D97-AF65-F5344CB8AC3E}">
        <p14:creationId xmlns:p14="http://schemas.microsoft.com/office/powerpoint/2010/main" val="20417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8D1DF-1781-A246-BDC9-50E904A37248}" type="slidenum">
              <a:rPr lang="en-US" smtClean="0"/>
              <a:t>18</a:t>
            </a:fld>
            <a:endParaRPr lang="en-US"/>
          </a:p>
        </p:txBody>
      </p:sp>
    </p:spTree>
    <p:extLst>
      <p:ext uri="{BB962C8B-B14F-4D97-AF65-F5344CB8AC3E}">
        <p14:creationId xmlns:p14="http://schemas.microsoft.com/office/powerpoint/2010/main" val="90586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8D1DF-1781-A246-BDC9-50E904A37248}" type="slidenum">
              <a:rPr lang="en-US" smtClean="0"/>
              <a:t>19</a:t>
            </a:fld>
            <a:endParaRPr lang="en-US"/>
          </a:p>
        </p:txBody>
      </p:sp>
    </p:spTree>
    <p:extLst>
      <p:ext uri="{BB962C8B-B14F-4D97-AF65-F5344CB8AC3E}">
        <p14:creationId xmlns:p14="http://schemas.microsoft.com/office/powerpoint/2010/main" val="1027256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B756C-3FA2-2305-5268-7FCD15A361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FFBB99-69E8-3B3B-EA4C-942E7B853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26C24F-473C-7282-1F9A-70FEA34792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089A47-56CA-4420-3810-2DD68E67C566}"/>
              </a:ext>
            </a:extLst>
          </p:cNvPr>
          <p:cNvSpPr>
            <a:spLocks noGrp="1"/>
          </p:cNvSpPr>
          <p:nvPr>
            <p:ph type="sldNum" sz="quarter" idx="10"/>
          </p:nvPr>
        </p:nvSpPr>
        <p:spPr/>
        <p:txBody>
          <a:bodyPr/>
          <a:lstStyle/>
          <a:p>
            <a:fld id="{CB28D1DF-1781-A246-BDC9-50E904A37248}" type="slidenum">
              <a:rPr lang="en-US" smtClean="0"/>
              <a:t>20</a:t>
            </a:fld>
            <a:endParaRPr lang="en-US"/>
          </a:p>
        </p:txBody>
      </p:sp>
    </p:spTree>
    <p:extLst>
      <p:ext uri="{BB962C8B-B14F-4D97-AF65-F5344CB8AC3E}">
        <p14:creationId xmlns:p14="http://schemas.microsoft.com/office/powerpoint/2010/main" val="27131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1CA7A-5D63-5CA3-46A5-C2877CFDC0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9EA95-6872-5677-CCCF-2C71CCC3D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D97C5-D78E-8D27-6A9E-7A903FABAE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D7E16D-5324-87CC-FE81-D64A95BF9E28}"/>
              </a:ext>
            </a:extLst>
          </p:cNvPr>
          <p:cNvSpPr>
            <a:spLocks noGrp="1"/>
          </p:cNvSpPr>
          <p:nvPr>
            <p:ph type="sldNum" sz="quarter" idx="10"/>
          </p:nvPr>
        </p:nvSpPr>
        <p:spPr/>
        <p:txBody>
          <a:bodyPr/>
          <a:lstStyle/>
          <a:p>
            <a:fld id="{CB28D1DF-1781-A246-BDC9-50E904A37248}" type="slidenum">
              <a:rPr lang="en-US" smtClean="0"/>
              <a:t>22</a:t>
            </a:fld>
            <a:endParaRPr lang="en-US"/>
          </a:p>
        </p:txBody>
      </p:sp>
    </p:spTree>
    <p:extLst>
      <p:ext uri="{BB962C8B-B14F-4D97-AF65-F5344CB8AC3E}">
        <p14:creationId xmlns:p14="http://schemas.microsoft.com/office/powerpoint/2010/main" val="9710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A4DB2B-2BCA-0C45-92F4-CA0C574C81F3}" type="datetimeFigureOut">
              <a:rPr lang="en-US" smtClean="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386510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A4DB2B-2BCA-0C45-92F4-CA0C574C81F3}" type="datetimeFigureOut">
              <a:rPr lang="en-US" smtClean="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723902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A4DB2B-2BCA-0C45-92F4-CA0C574C81F3}" type="datetimeFigureOut">
              <a:rPr lang="en-US" smtClean="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245039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A4DB2B-2BCA-0C45-92F4-CA0C574C81F3}" type="datetimeFigureOut">
              <a:rPr lang="en-US" smtClean="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354671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4DB2B-2BCA-0C45-92F4-CA0C574C81F3}" type="datetimeFigureOut">
              <a:rPr lang="en-US" smtClean="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103256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A4DB2B-2BCA-0C45-92F4-CA0C574C81F3}" type="datetimeFigureOut">
              <a:rPr lang="en-US" smtClean="0"/>
              <a:t>2/19/25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228865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A4DB2B-2BCA-0C45-92F4-CA0C574C81F3}" type="datetimeFigureOut">
              <a:rPr lang="en-US" smtClean="0"/>
              <a:t>2/19/25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157369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A4DB2B-2BCA-0C45-92F4-CA0C574C81F3}" type="datetimeFigureOut">
              <a:rPr lang="en-US" smtClean="0"/>
              <a:t>2/19/25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100343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4DB2B-2BCA-0C45-92F4-CA0C574C81F3}" type="datetimeFigureOut">
              <a:rPr lang="en-US" smtClean="0"/>
              <a:t>2/19/25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343536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A4DB2B-2BCA-0C45-92F4-CA0C574C81F3}" type="datetimeFigureOut">
              <a:rPr lang="en-US" smtClean="0"/>
              <a:t>2/19/25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104485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A4DB2B-2BCA-0C45-92F4-CA0C574C81F3}" type="datetimeFigureOut">
              <a:rPr lang="en-US" smtClean="0"/>
              <a:t>2/19/25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204317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4DB2B-2BCA-0C45-92F4-CA0C574C81F3}" type="datetimeFigureOut">
              <a:rPr lang="en-US" smtClean="0"/>
              <a:t>2/19/25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t>
            </a:r>
          </a:p>
        </p:txBody>
      </p:sp>
      <p:grpSp>
        <p:nvGrpSpPr>
          <p:cNvPr id="18" name="Group 17"/>
          <p:cNvGrpSpPr/>
          <p:nvPr userDrawn="1"/>
        </p:nvGrpSpPr>
        <p:grpSpPr>
          <a:xfrm>
            <a:off x="7488915" y="6217014"/>
            <a:ext cx="1854456" cy="504461"/>
            <a:chOff x="6016330" y="4657719"/>
            <a:chExt cx="1854456" cy="504461"/>
          </a:xfrm>
        </p:grpSpPr>
        <p:grpSp>
          <p:nvGrpSpPr>
            <p:cNvPr id="12" name="Group 11"/>
            <p:cNvGrpSpPr/>
            <p:nvPr userDrawn="1"/>
          </p:nvGrpSpPr>
          <p:grpSpPr>
            <a:xfrm>
              <a:off x="6108926" y="4657719"/>
              <a:ext cx="610342" cy="445112"/>
              <a:chOff x="3613548" y="2871694"/>
              <a:chExt cx="1673066" cy="918369"/>
            </a:xfrm>
          </p:grpSpPr>
          <p:sp>
            <p:nvSpPr>
              <p:cNvPr id="13" name="Rectangle 12"/>
              <p:cNvSpPr/>
              <p:nvPr/>
            </p:nvSpPr>
            <p:spPr>
              <a:xfrm>
                <a:off x="4930651" y="2884581"/>
                <a:ext cx="355963" cy="905482"/>
              </a:xfrm>
              <a:prstGeom prst="rect">
                <a:avLst/>
              </a:prstGeom>
              <a:noFill/>
            </p:spPr>
            <p:txBody>
              <a:bodyPr wrap="none" lIns="91440" tIns="45720" rIns="91440" bIns="45720">
                <a:normAutofit fontScale="25000" lnSpcReduction="20000"/>
              </a:bodyPr>
              <a:lstStyle/>
              <a:p>
                <a:pPr algn="ctr"/>
                <a:r>
                  <a:rPr lang="en-US" sz="9600" b="1" cap="none" spc="0" dirty="0">
                    <a:ln w="12700">
                      <a:solidFill>
                        <a:schemeClr val="tx2">
                          <a:satMod val="155000"/>
                        </a:schemeClr>
                      </a:solidFill>
                      <a:prstDash val="solid"/>
                    </a:ln>
                    <a:solidFill>
                      <a:srgbClr val="E6CC0F"/>
                    </a:solidFill>
                    <a:effectLst>
                      <a:outerShdw blurRad="41275" dist="20320" dir="1800000" algn="tl" rotWithShape="0">
                        <a:srgbClr val="000000">
                          <a:alpha val="40000"/>
                        </a:srgbClr>
                      </a:outerShdw>
                    </a:effectLst>
                    <a:latin typeface="Copperplate Gothic Bold"/>
                    <a:cs typeface="Copperplate Gothic Bold"/>
                  </a:rPr>
                  <a:t>A</a:t>
                </a:r>
              </a:p>
            </p:txBody>
          </p:sp>
          <p:sp>
            <p:nvSpPr>
              <p:cNvPr id="14" name="Rectangle 13"/>
              <p:cNvSpPr/>
              <p:nvPr/>
            </p:nvSpPr>
            <p:spPr>
              <a:xfrm>
                <a:off x="4310035" y="2877423"/>
                <a:ext cx="308625" cy="823166"/>
              </a:xfrm>
              <a:prstGeom prst="rect">
                <a:avLst/>
              </a:prstGeom>
              <a:noFill/>
            </p:spPr>
            <p:txBody>
              <a:bodyPr wrap="none" lIns="91440" tIns="45720" rIns="91440" bIns="45720">
                <a:normAutofit fontScale="25000" lnSpcReduction="20000"/>
              </a:bodyPr>
              <a:lstStyle/>
              <a:p>
                <a:pPr algn="ctr"/>
                <a:r>
                  <a:rPr lang="en-US" sz="9600" b="1" cap="none" spc="0" dirty="0">
                    <a:ln w="12700">
                      <a:solidFill>
                        <a:schemeClr val="tx2">
                          <a:satMod val="155000"/>
                        </a:schemeClr>
                      </a:solidFill>
                      <a:prstDash val="solid"/>
                    </a:ln>
                    <a:solidFill>
                      <a:srgbClr val="E6CC0F"/>
                    </a:solidFill>
                    <a:effectLst>
                      <a:outerShdw blurRad="41275" dist="20320" dir="1800000" algn="tl" rotWithShape="0">
                        <a:srgbClr val="000000">
                          <a:alpha val="40000"/>
                        </a:srgbClr>
                      </a:outerShdw>
                    </a:effectLst>
                    <a:latin typeface="Copperplate Gothic Bold"/>
                    <a:cs typeface="Copperplate Gothic Bold"/>
                  </a:rPr>
                  <a:t>C</a:t>
                </a:r>
              </a:p>
            </p:txBody>
          </p:sp>
          <p:sp>
            <p:nvSpPr>
              <p:cNvPr id="15" name="Rectangle 14"/>
              <p:cNvSpPr/>
              <p:nvPr/>
            </p:nvSpPr>
            <p:spPr>
              <a:xfrm>
                <a:off x="3613548" y="2871694"/>
                <a:ext cx="412287" cy="905480"/>
              </a:xfrm>
              <a:prstGeom prst="rect">
                <a:avLst/>
              </a:prstGeom>
            </p:spPr>
            <p:txBody>
              <a:bodyPr wrap="none">
                <a:normAutofit fontScale="25000" lnSpcReduction="20000"/>
              </a:bodyPr>
              <a:lstStyle/>
              <a:p>
                <a:pPr lvl="0" algn="ctr"/>
                <a:r>
                  <a:rPr lang="en-US" sz="9600" b="1" dirty="0">
                    <a:ln w="12700">
                      <a:solidFill>
                        <a:srgbClr val="1F497D">
                          <a:satMod val="155000"/>
                        </a:srgbClr>
                      </a:solidFill>
                      <a:prstDash val="solid"/>
                    </a:ln>
                    <a:solidFill>
                      <a:srgbClr val="E6CC0F"/>
                    </a:solidFill>
                    <a:effectLst>
                      <a:outerShdw blurRad="41275" dist="20320" dir="1800000" algn="tl" rotWithShape="0">
                        <a:srgbClr val="000000">
                          <a:alpha val="40000"/>
                        </a:srgbClr>
                      </a:outerShdw>
                    </a:effectLst>
                    <a:latin typeface="Copperplate Gothic Bold"/>
                    <a:cs typeface="Copperplate Gothic Bold"/>
                  </a:rPr>
                  <a:t>C</a:t>
                </a:r>
              </a:p>
            </p:txBody>
          </p:sp>
        </p:grpSp>
        <p:sp>
          <p:nvSpPr>
            <p:cNvPr id="16" name="TextBox 15"/>
            <p:cNvSpPr txBox="1"/>
            <p:nvPr userDrawn="1"/>
          </p:nvSpPr>
          <p:spPr>
            <a:xfrm>
              <a:off x="6016330" y="4977514"/>
              <a:ext cx="1854456" cy="184666"/>
            </a:xfrm>
            <a:prstGeom prst="rect">
              <a:avLst/>
            </a:prstGeom>
            <a:noFill/>
          </p:spPr>
          <p:txBody>
            <a:bodyPr wrap="square" rtlCol="0">
              <a:spAutoFit/>
            </a:bodyPr>
            <a:lstStyle/>
            <a:p>
              <a:r>
                <a:rPr lang="en-US" sz="600" dirty="0">
                  <a:latin typeface="Copperplate Gothic Bold"/>
                  <a:cs typeface="Copperplate Gothic Bold"/>
                </a:rPr>
                <a:t>Business Advice with Integrity</a:t>
              </a:r>
            </a:p>
          </p:txBody>
        </p:sp>
      </p:grpSp>
    </p:spTree>
    <p:extLst>
      <p:ext uri="{BB962C8B-B14F-4D97-AF65-F5344CB8AC3E}">
        <p14:creationId xmlns:p14="http://schemas.microsoft.com/office/powerpoint/2010/main" val="3426119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1508" y="773723"/>
            <a:ext cx="4771292" cy="584775"/>
          </a:xfrm>
          <a:prstGeom prst="rect">
            <a:avLst/>
          </a:prstGeom>
          <a:noFill/>
        </p:spPr>
        <p:txBody>
          <a:bodyPr wrap="square" rtlCol="0">
            <a:spAutoFit/>
          </a:bodyPr>
          <a:lstStyle/>
          <a:p>
            <a:r>
              <a:rPr lang="en-US" sz="3200" dirty="0"/>
              <a:t>NAV 101: Navigating DoD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999" y="1744432"/>
            <a:ext cx="3614615" cy="207666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753" y="2066544"/>
            <a:ext cx="4617247" cy="3509108"/>
          </a:xfrm>
          <a:prstGeom prst="rect">
            <a:avLst/>
          </a:prstGeom>
        </p:spPr>
      </p:pic>
      <p:sp>
        <p:nvSpPr>
          <p:cNvPr id="5" name="TextBox 4"/>
          <p:cNvSpPr txBox="1"/>
          <p:nvPr/>
        </p:nvSpPr>
        <p:spPr>
          <a:xfrm>
            <a:off x="480646" y="6056298"/>
            <a:ext cx="3411416" cy="646331"/>
          </a:xfrm>
          <a:prstGeom prst="rect">
            <a:avLst/>
          </a:prstGeom>
          <a:noFill/>
        </p:spPr>
        <p:txBody>
          <a:bodyPr wrap="square" rtlCol="0">
            <a:spAutoFit/>
          </a:bodyPr>
          <a:lstStyle/>
          <a:p>
            <a:r>
              <a:rPr lang="en-US" dirty="0"/>
              <a:t>VADM Lou Crenshaw USN (Ret.)</a:t>
            </a:r>
          </a:p>
          <a:p>
            <a:r>
              <a:rPr lang="en-US" dirty="0"/>
              <a:t>Crenshaw Consulting Associates</a:t>
            </a:r>
          </a:p>
        </p:txBody>
      </p:sp>
      <p:sp>
        <p:nvSpPr>
          <p:cNvPr id="7" name="Rectangle 6"/>
          <p:cNvSpPr/>
          <p:nvPr/>
        </p:nvSpPr>
        <p:spPr>
          <a:xfrm>
            <a:off x="257908" y="3821098"/>
            <a:ext cx="4091354" cy="1508105"/>
          </a:xfrm>
          <a:prstGeom prst="rect">
            <a:avLst/>
          </a:prstGeom>
          <a:noFill/>
        </p:spPr>
        <p:txBody>
          <a:bodyPr wrap="square" lIns="91440" tIns="45720" rIns="91440" bIns="45720">
            <a:spAutoFit/>
          </a:bodyPr>
          <a:lstStyle/>
          <a:p>
            <a:pPr algn="ctr"/>
            <a:r>
              <a:rPr lang="en-US" sz="32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GovConectx</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Doing Business With DOD</a:t>
            </a:r>
          </a:p>
          <a:p>
            <a:pPr algn="ct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February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a:t>
            </a: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20025</a:t>
            </a:r>
          </a:p>
        </p:txBody>
      </p:sp>
    </p:spTree>
    <p:extLst>
      <p:ext uri="{BB962C8B-B14F-4D97-AF65-F5344CB8AC3E}">
        <p14:creationId xmlns:p14="http://schemas.microsoft.com/office/powerpoint/2010/main" val="1518941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A Partner</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16877" y="1909951"/>
            <a:ext cx="5058508" cy="3139321"/>
          </a:xfrm>
          <a:prstGeom prst="rect">
            <a:avLst/>
          </a:prstGeom>
          <a:noFill/>
        </p:spPr>
        <p:txBody>
          <a:bodyPr wrap="square" rtlCol="0">
            <a:spAutoFit/>
          </a:bodyPr>
          <a:lstStyle/>
          <a:p>
            <a:pPr marL="285750" indent="-285750">
              <a:buFont typeface="Arial" charset="0"/>
              <a:buChar char="•"/>
            </a:pPr>
            <a:r>
              <a:rPr lang="en-US" dirty="0">
                <a:latin typeface="Comic Sans MS" charset="0"/>
                <a:ea typeface="Comic Sans MS" charset="0"/>
                <a:cs typeface="Comic Sans MS" charset="0"/>
              </a:rPr>
              <a:t>Joint a team- Leverage your unique capabilities</a:t>
            </a:r>
          </a:p>
          <a:p>
            <a:pPr marL="285750" indent="-285750">
              <a:buFont typeface="Arial" charset="0"/>
              <a:buChar char="•"/>
            </a:pPr>
            <a:endParaRPr lang="en-US" dirty="0">
              <a:latin typeface="Comic Sans MS" charset="0"/>
              <a:ea typeface="Comic Sans MS" charset="0"/>
              <a:cs typeface="Comic Sans MS" charset="0"/>
            </a:endParaRPr>
          </a:p>
          <a:p>
            <a:pPr marL="285750" indent="-285750">
              <a:buFont typeface="Arial" charset="0"/>
              <a:buChar char="•"/>
            </a:pPr>
            <a:r>
              <a:rPr lang="en-US" dirty="0">
                <a:latin typeface="Comic Sans MS" charset="0"/>
                <a:ea typeface="Comic Sans MS" charset="0"/>
                <a:cs typeface="Comic Sans MS" charset="0"/>
              </a:rPr>
              <a:t>Mentor-</a:t>
            </a:r>
            <a:r>
              <a:rPr lang="en-US" dirty="0" err="1">
                <a:latin typeface="Comic Sans MS" charset="0"/>
                <a:ea typeface="Comic Sans MS" charset="0"/>
                <a:cs typeface="Comic Sans MS" charset="0"/>
              </a:rPr>
              <a:t>Protegé</a:t>
            </a:r>
            <a:r>
              <a:rPr lang="en-US" dirty="0">
                <a:latin typeface="Comic Sans MS" charset="0"/>
                <a:ea typeface="Comic Sans MS" charset="0"/>
                <a:cs typeface="Comic Sans MS" charset="0"/>
              </a:rPr>
              <a:t> Program- Contact </a:t>
            </a:r>
            <a:r>
              <a:rPr lang="en-US" dirty="0" err="1">
                <a:latin typeface="Comic Sans MS" charset="0"/>
                <a:ea typeface="Comic Sans MS" charset="0"/>
                <a:cs typeface="Comic Sans MS" charset="0"/>
              </a:rPr>
              <a:t>dodmpp@osd.mil</a:t>
            </a:r>
            <a:endParaRPr lang="en-US" dirty="0">
              <a:latin typeface="Comic Sans MS" charset="0"/>
              <a:ea typeface="Comic Sans MS" charset="0"/>
              <a:cs typeface="Comic Sans MS" charset="0"/>
            </a:endParaRPr>
          </a:p>
          <a:p>
            <a:pPr marL="285750" indent="-285750">
              <a:buFont typeface="Arial" charset="0"/>
              <a:buChar char="•"/>
            </a:pPr>
            <a:endParaRPr lang="en-US" dirty="0">
              <a:latin typeface="Comic Sans MS" charset="0"/>
              <a:ea typeface="Comic Sans MS" charset="0"/>
              <a:cs typeface="Comic Sans MS" charset="0"/>
            </a:endParaRPr>
          </a:p>
          <a:p>
            <a:pPr marL="285750" indent="-285750">
              <a:buFont typeface="Arial" charset="0"/>
              <a:buChar char="•"/>
            </a:pPr>
            <a:r>
              <a:rPr lang="en-US" dirty="0">
                <a:latin typeface="Comic Sans MS" charset="0"/>
                <a:ea typeface="Comic Sans MS" charset="0"/>
                <a:cs typeface="Comic Sans MS" charset="0"/>
              </a:rPr>
              <a:t>Contractor Teaming Arrangement (CTA)-   FAR Subpart 9.6</a:t>
            </a:r>
          </a:p>
          <a:p>
            <a:pPr marL="285750" indent="-285750">
              <a:buFont typeface="Arial" charset="0"/>
              <a:buChar char="•"/>
            </a:pPr>
            <a:endParaRPr lang="en-US" dirty="0">
              <a:latin typeface="Comic Sans MS" charset="0"/>
              <a:ea typeface="Comic Sans MS" charset="0"/>
              <a:cs typeface="Comic Sans MS" charset="0"/>
            </a:endParaRPr>
          </a:p>
          <a:p>
            <a:pPr marL="285750" indent="-285750">
              <a:buFont typeface="Arial" charset="0"/>
              <a:buChar char="•"/>
            </a:pPr>
            <a:endParaRPr lang="en-US" dirty="0">
              <a:latin typeface="Comic Sans MS" charset="0"/>
              <a:ea typeface="Comic Sans MS" charset="0"/>
              <a:cs typeface="Comic Sans MS" charset="0"/>
            </a:endParaRP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7121" y="1781908"/>
            <a:ext cx="2100391" cy="18982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52" y="4286122"/>
            <a:ext cx="3475134" cy="2315308"/>
          </a:xfrm>
          <a:prstGeom prst="rect">
            <a:avLst/>
          </a:prstGeom>
        </p:spPr>
      </p:pic>
      <p:sp>
        <p:nvSpPr>
          <p:cNvPr id="10" name="TextBox 9"/>
          <p:cNvSpPr txBox="1"/>
          <p:nvPr/>
        </p:nvSpPr>
        <p:spPr>
          <a:xfrm>
            <a:off x="4340105" y="4855854"/>
            <a:ext cx="4994031" cy="1200329"/>
          </a:xfrm>
          <a:prstGeom prst="rect">
            <a:avLst/>
          </a:prstGeom>
          <a:noFill/>
        </p:spPr>
        <p:txBody>
          <a:bodyPr wrap="square" rtlCol="0">
            <a:spAutoFit/>
          </a:bodyPr>
          <a:lstStyle/>
          <a:p>
            <a:pPr marL="285750" indent="-285750">
              <a:buFont typeface="Arial" charset="0"/>
              <a:buChar char="•"/>
            </a:pPr>
            <a:r>
              <a:rPr lang="en-US" dirty="0">
                <a:latin typeface="Comic Sans MS" charset="0"/>
                <a:ea typeface="Comic Sans MS" charset="0"/>
                <a:cs typeface="Comic Sans MS" charset="0"/>
              </a:rPr>
              <a:t>Joint Venture- FAR Subpart  19.14(Rules about SDVOSBs)</a:t>
            </a:r>
          </a:p>
          <a:p>
            <a:pPr marL="285750" indent="-285750">
              <a:buFont typeface="Arial" charset="0"/>
              <a:buChar char="•"/>
            </a:pPr>
            <a:r>
              <a:rPr lang="en-US" dirty="0">
                <a:latin typeface="Comic Sans MS" charset="0"/>
                <a:ea typeface="Comic Sans MS" charset="0"/>
                <a:cs typeface="Comic Sans MS" charset="0"/>
              </a:rPr>
              <a:t>Consortium </a:t>
            </a:r>
            <a:r>
              <a:rPr lang="en-US">
                <a:latin typeface="Comic Sans MS" charset="0"/>
                <a:ea typeface="Comic Sans MS" charset="0"/>
                <a:cs typeface="Comic Sans MS" charset="0"/>
              </a:rPr>
              <a:t>Participaton: </a:t>
            </a:r>
            <a:r>
              <a:rPr lang="en-US" dirty="0">
                <a:latin typeface="Comic Sans MS" charset="0"/>
                <a:ea typeface="Comic Sans MS" charset="0"/>
                <a:cs typeface="Comic Sans MS" charset="0"/>
              </a:rPr>
              <a:t>Defense Industrial  </a:t>
            </a:r>
            <a:r>
              <a:rPr lang="en-US">
                <a:latin typeface="Comic Sans MS" charset="0"/>
                <a:ea typeface="Comic Sans MS" charset="0"/>
                <a:cs typeface="Comic Sans MS" charset="0"/>
              </a:rPr>
              <a:t>Base Consortium</a:t>
            </a:r>
            <a:endParaRPr lang="en-US" dirty="0">
              <a:latin typeface="Comic Sans MS" charset="0"/>
              <a:ea typeface="Comic Sans MS" charset="0"/>
              <a:cs typeface="Comic Sans MS" charset="0"/>
            </a:endParaRPr>
          </a:p>
        </p:txBody>
      </p:sp>
      <p:sp>
        <p:nvSpPr>
          <p:cNvPr id="11" name="TextBox 10"/>
          <p:cNvSpPr txBox="1"/>
          <p:nvPr/>
        </p:nvSpPr>
        <p:spPr>
          <a:xfrm rot="307686">
            <a:off x="1312985" y="5334000"/>
            <a:ext cx="2883877" cy="307777"/>
          </a:xfrm>
          <a:prstGeom prst="rect">
            <a:avLst/>
          </a:prstGeom>
          <a:solidFill>
            <a:schemeClr val="bg1"/>
          </a:solidFill>
        </p:spPr>
        <p:txBody>
          <a:bodyPr wrap="square" rtlCol="0">
            <a:spAutoFit/>
          </a:bodyPr>
          <a:lstStyle/>
          <a:p>
            <a:r>
              <a:rPr lang="en-US" sz="1400" b="1" dirty="0"/>
              <a:t>Contractor Teaming Arrangement</a:t>
            </a:r>
          </a:p>
        </p:txBody>
      </p:sp>
    </p:spTree>
    <p:extLst>
      <p:ext uri="{BB962C8B-B14F-4D97-AF65-F5344CB8AC3E}">
        <p14:creationId xmlns:p14="http://schemas.microsoft.com/office/powerpoint/2010/main" val="1389413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the RFPs Carefully</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572001" y="2115401"/>
            <a:ext cx="4114800" cy="3785652"/>
          </a:xfrm>
          <a:prstGeom prst="rect">
            <a:avLst/>
          </a:prstGeom>
          <a:noFill/>
        </p:spPr>
        <p:txBody>
          <a:bodyPr wrap="square" rtlCol="0">
            <a:spAutoFit/>
          </a:bodyPr>
          <a:lstStyle/>
          <a:p>
            <a:pPr marL="285750" indent="-285750">
              <a:buFont typeface="Arial" charset="0"/>
              <a:buChar char="•"/>
            </a:pPr>
            <a:r>
              <a:rPr lang="en-US" sz="2400" dirty="0"/>
              <a:t>Use all the options</a:t>
            </a:r>
          </a:p>
          <a:p>
            <a:pPr marL="285750" indent="-285750">
              <a:buFont typeface="Arial" charset="0"/>
              <a:buChar char="•"/>
            </a:pPr>
            <a:r>
              <a:rPr lang="en-US" sz="2400" dirty="0"/>
              <a:t>Don’t over deliver</a:t>
            </a:r>
          </a:p>
          <a:p>
            <a:pPr marL="285750" indent="-285750">
              <a:buFont typeface="Arial" charset="0"/>
              <a:buChar char="•"/>
            </a:pPr>
            <a:r>
              <a:rPr lang="en-US" sz="2400" dirty="0"/>
              <a:t>Answer all the questions</a:t>
            </a:r>
          </a:p>
          <a:p>
            <a:pPr marL="285750" indent="-285750">
              <a:buFont typeface="Arial" charset="0"/>
              <a:buChar char="•"/>
            </a:pPr>
            <a:r>
              <a:rPr lang="en-US" sz="2400" dirty="0"/>
              <a:t>Don’t waste words</a:t>
            </a:r>
          </a:p>
          <a:p>
            <a:pPr marL="285750" indent="-285750">
              <a:buFont typeface="Arial" charset="0"/>
              <a:buChar char="•"/>
            </a:pPr>
            <a:r>
              <a:rPr lang="en-US" sz="2400" dirty="0"/>
              <a:t>Demonstrate understanding</a:t>
            </a:r>
          </a:p>
          <a:p>
            <a:pPr marL="285750" indent="-285750">
              <a:buFont typeface="Arial" charset="0"/>
              <a:buChar char="•"/>
            </a:pPr>
            <a:r>
              <a:rPr lang="en-US" sz="2400" dirty="0"/>
              <a:t>Review all the FAR paragraph cites in Section I</a:t>
            </a:r>
          </a:p>
          <a:p>
            <a:pPr marL="285750" indent="-285750">
              <a:buFont typeface="Arial" charset="0"/>
              <a:buChar char="•"/>
            </a:pPr>
            <a:r>
              <a:rPr lang="en-US" sz="2400" dirty="0"/>
              <a:t>Focus on people skills, not people</a:t>
            </a:r>
          </a:p>
          <a:p>
            <a:pPr marL="285750" indent="-285750">
              <a:buFont typeface="Arial" charset="0"/>
              <a:buChar char="•"/>
            </a:pPr>
            <a:r>
              <a:rPr lang="en-US" sz="2400" u="sng" dirty="0"/>
              <a:t>Always, Always </a:t>
            </a:r>
            <a:r>
              <a:rPr lang="en-US" sz="2400" dirty="0"/>
              <a:t>get a debrief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45" y="1613254"/>
            <a:ext cx="4231055" cy="5244746"/>
          </a:xfrm>
          <a:prstGeom prst="rect">
            <a:avLst/>
          </a:prstGeom>
        </p:spPr>
      </p:pic>
    </p:spTree>
    <p:extLst>
      <p:ext uri="{BB962C8B-B14F-4D97-AF65-F5344CB8AC3E}">
        <p14:creationId xmlns:p14="http://schemas.microsoft.com/office/powerpoint/2010/main" val="1463090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Watch Out!!!</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40500" y="3031839"/>
            <a:ext cx="1154546" cy="769938"/>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446" y="4234878"/>
            <a:ext cx="3059723" cy="20423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1790700"/>
            <a:ext cx="4876800" cy="3252216"/>
          </a:xfrm>
          <a:prstGeom prst="rect">
            <a:avLst/>
          </a:prstGeom>
        </p:spPr>
      </p:pic>
      <p:cxnSp>
        <p:nvCxnSpPr>
          <p:cNvPr id="14" name="Straight Arrow Connector 13"/>
          <p:cNvCxnSpPr/>
          <p:nvPr/>
        </p:nvCxnSpPr>
        <p:spPr>
          <a:xfrm flipV="1">
            <a:off x="1395046" y="1828800"/>
            <a:ext cx="2297723" cy="12030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395046" y="3801777"/>
            <a:ext cx="2414954" cy="12411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1325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Watch Out!!!</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2583442" y="2098973"/>
            <a:ext cx="3977115" cy="923330"/>
          </a:xfrm>
          <a:prstGeom prst="rect">
            <a:avLst/>
          </a:prstGeom>
          <a:noFill/>
        </p:spPr>
        <p:txBody>
          <a:bodyPr wrap="non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Unhappy COs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911" y="2854569"/>
            <a:ext cx="3909646" cy="3909646"/>
          </a:xfrm>
          <a:prstGeom prst="rect">
            <a:avLst/>
          </a:prstGeom>
        </p:spPr>
      </p:pic>
      <p:sp>
        <p:nvSpPr>
          <p:cNvPr id="10" name="TextBox 9"/>
          <p:cNvSpPr txBox="1"/>
          <p:nvPr/>
        </p:nvSpPr>
        <p:spPr>
          <a:xfrm>
            <a:off x="3059723" y="3605829"/>
            <a:ext cx="1336431" cy="523220"/>
          </a:xfrm>
          <a:prstGeom prst="rect">
            <a:avLst/>
          </a:prstGeom>
          <a:noFill/>
        </p:spPr>
        <p:txBody>
          <a:bodyPr wrap="square" rtlCol="0">
            <a:spAutoFit/>
          </a:bodyPr>
          <a:lstStyle/>
          <a:p>
            <a:r>
              <a:rPr lang="en-US" sz="1400" dirty="0"/>
              <a:t>Where’s my deliverable?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69" y="4478452"/>
            <a:ext cx="2906355" cy="1936359"/>
          </a:xfrm>
          <a:prstGeom prst="rect">
            <a:avLst/>
          </a:prstGeom>
        </p:spPr>
      </p:pic>
    </p:spTree>
    <p:extLst>
      <p:ext uri="{BB962C8B-B14F-4D97-AF65-F5344CB8AC3E}">
        <p14:creationId xmlns:p14="http://schemas.microsoft.com/office/powerpoint/2010/main" val="454457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Watch Out!!!</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364609" y="1912258"/>
            <a:ext cx="3772444" cy="923330"/>
          </a:xfrm>
          <a:prstGeom prst="rect">
            <a:avLst/>
          </a:prstGeom>
          <a:noFill/>
        </p:spPr>
        <p:txBody>
          <a:bodyPr wrap="none" lIns="91440" tIns="45720" rIns="91440" bIns="45720">
            <a:spAutoFit/>
          </a:bodyPr>
          <a:lstStyle/>
          <a:p>
            <a:pPr algn="ctr"/>
            <a:r>
              <a:rPr lang="en-US"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Timekeeping</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2" name="Rectangle 11"/>
          <p:cNvSpPr/>
          <p:nvPr/>
        </p:nvSpPr>
        <p:spPr>
          <a:xfrm>
            <a:off x="5490681" y="5385737"/>
            <a:ext cx="2781532"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Expenses</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3333267"/>
            <a:ext cx="4466492" cy="29758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1443" y="2063261"/>
            <a:ext cx="3315357" cy="3012831"/>
          </a:xfrm>
          <a:prstGeom prst="rect">
            <a:avLst/>
          </a:prstGeom>
        </p:spPr>
      </p:pic>
    </p:spTree>
    <p:extLst>
      <p:ext uri="{BB962C8B-B14F-4D97-AF65-F5344CB8AC3E}">
        <p14:creationId xmlns:p14="http://schemas.microsoft.com/office/powerpoint/2010/main" val="167129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647DA-8325-1BE3-483B-94C75BD73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4E4363-9964-6693-761D-B1964D14E634}"/>
              </a:ext>
            </a:extLst>
          </p:cNvPr>
          <p:cNvSpPr>
            <a:spLocks noGrp="1"/>
          </p:cNvSpPr>
          <p:nvPr>
            <p:ph type="title"/>
          </p:nvPr>
        </p:nvSpPr>
        <p:spPr/>
        <p:txBody>
          <a:bodyPr/>
          <a:lstStyle/>
          <a:p>
            <a:r>
              <a:rPr lang="en-US" dirty="0"/>
              <a:t>Watch Out!!!</a:t>
            </a:r>
          </a:p>
        </p:txBody>
      </p:sp>
      <p:cxnSp>
        <p:nvCxnSpPr>
          <p:cNvPr id="5" name="Straight Connector 4">
            <a:extLst>
              <a:ext uri="{FF2B5EF4-FFF2-40B4-BE49-F238E27FC236}">
                <a16:creationId xmlns:a16="http://schemas.microsoft.com/office/drawing/2014/main" id="{88DD86E8-6530-3587-0A80-91885EAE0B7B}"/>
              </a:ext>
            </a:extLst>
          </p:cNvPr>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59F431F-905F-C601-9A06-495D38406951}"/>
              </a:ext>
            </a:extLst>
          </p:cNvPr>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pic>
        <p:nvPicPr>
          <p:cNvPr id="6" name="Picture 5" descr="A screenshot of a computer screen&#10;&#10;AI-generated content may be incorrect.">
            <a:extLst>
              <a:ext uri="{FF2B5EF4-FFF2-40B4-BE49-F238E27FC236}">
                <a16:creationId xmlns:a16="http://schemas.microsoft.com/office/drawing/2014/main" id="{E69DD1F8-8909-7AAD-8CEC-40EDB16DC1B1}"/>
              </a:ext>
            </a:extLst>
          </p:cNvPr>
          <p:cNvPicPr>
            <a:picLocks noChangeAspect="1"/>
          </p:cNvPicPr>
          <p:nvPr/>
        </p:nvPicPr>
        <p:blipFill>
          <a:blip r:embed="rId2"/>
          <a:stretch>
            <a:fillRect/>
          </a:stretch>
        </p:blipFill>
        <p:spPr>
          <a:xfrm>
            <a:off x="281089" y="1828799"/>
            <a:ext cx="5676676" cy="4834295"/>
          </a:xfrm>
          <a:prstGeom prst="rect">
            <a:avLst/>
          </a:prstGeom>
        </p:spPr>
      </p:pic>
      <p:sp>
        <p:nvSpPr>
          <p:cNvPr id="9" name="TextBox 8">
            <a:extLst>
              <a:ext uri="{FF2B5EF4-FFF2-40B4-BE49-F238E27FC236}">
                <a16:creationId xmlns:a16="http://schemas.microsoft.com/office/drawing/2014/main" id="{06A7B774-5A8B-6DE5-AC5D-2C3A45A4D0C8}"/>
              </a:ext>
            </a:extLst>
          </p:cNvPr>
          <p:cNvSpPr txBox="1"/>
          <p:nvPr/>
        </p:nvSpPr>
        <p:spPr>
          <a:xfrm>
            <a:off x="6323682" y="1894901"/>
            <a:ext cx="2170323" cy="923330"/>
          </a:xfrm>
          <a:prstGeom prst="rect">
            <a:avLst/>
          </a:prstGeom>
          <a:noFill/>
        </p:spPr>
        <p:txBody>
          <a:bodyPr wrap="square" rtlCol="0">
            <a:spAutoFit/>
          </a:bodyPr>
          <a:lstStyle/>
          <a:p>
            <a:r>
              <a:rPr lang="en-US" dirty="0"/>
              <a:t>Do not pay  someone to manage  your  SAM </a:t>
            </a:r>
            <a:r>
              <a:rPr lang="en-US" dirty="0" err="1"/>
              <a:t>Registgration</a:t>
            </a:r>
            <a:endParaRPr lang="en-US" dirty="0"/>
          </a:p>
        </p:txBody>
      </p:sp>
    </p:spTree>
    <p:extLst>
      <p:ext uri="{BB962C8B-B14F-4D97-AF65-F5344CB8AC3E}">
        <p14:creationId xmlns:p14="http://schemas.microsoft.com/office/powerpoint/2010/main" val="4022030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613254"/>
            <a:ext cx="3998811" cy="51112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908" y="2264185"/>
            <a:ext cx="3356708" cy="3386338"/>
          </a:xfrm>
          <a:prstGeom prst="rect">
            <a:avLst/>
          </a:prstGeom>
        </p:spPr>
      </p:pic>
    </p:spTree>
    <p:extLst>
      <p:ext uri="{BB962C8B-B14F-4D97-AF65-F5344CB8AC3E}">
        <p14:creationId xmlns:p14="http://schemas.microsoft.com/office/powerpoint/2010/main" val="1579624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Prepared</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57200" y="1866900"/>
            <a:ext cx="5568461" cy="5109091"/>
          </a:xfrm>
          <a:prstGeom prst="rect">
            <a:avLst/>
          </a:prstGeom>
          <a:noFill/>
        </p:spPr>
        <p:txBody>
          <a:bodyPr wrap="square" rtlCol="0">
            <a:spAutoFit/>
          </a:bodyPr>
          <a:lstStyle/>
          <a:p>
            <a:pPr marL="285750" indent="-285750">
              <a:buFont typeface="Arial" charset="0"/>
              <a:buChar char="•"/>
            </a:pPr>
            <a:r>
              <a:rPr lang="en-US" sz="2800" dirty="0"/>
              <a:t>Funding uncertainty</a:t>
            </a:r>
          </a:p>
          <a:p>
            <a:pPr marL="285750" indent="-285750">
              <a:buFont typeface="Arial" charset="0"/>
              <a:buChar char="•"/>
            </a:pPr>
            <a:r>
              <a:rPr lang="en-US" sz="2800" dirty="0"/>
              <a:t>Holidays</a:t>
            </a:r>
          </a:p>
          <a:p>
            <a:pPr marL="285750" indent="-285750">
              <a:buFont typeface="Arial" charset="0"/>
              <a:buChar char="•"/>
            </a:pPr>
            <a:r>
              <a:rPr lang="en-US" sz="2800" dirty="0"/>
              <a:t>Stop Work Orders</a:t>
            </a:r>
          </a:p>
          <a:p>
            <a:pPr marL="285750" indent="-285750">
              <a:buFont typeface="Arial" charset="0"/>
              <a:buChar char="•"/>
            </a:pPr>
            <a:r>
              <a:rPr lang="en-US" sz="2800" dirty="0"/>
              <a:t>Protests</a:t>
            </a:r>
          </a:p>
          <a:p>
            <a:pPr marL="285750" indent="-285750">
              <a:buFont typeface="Arial" charset="0"/>
              <a:buChar char="•"/>
            </a:pPr>
            <a:r>
              <a:rPr lang="en-US" sz="2800" dirty="0"/>
              <a:t>Reorganizations</a:t>
            </a:r>
          </a:p>
          <a:p>
            <a:pPr marL="285750" indent="-285750">
              <a:buFont typeface="Arial" charset="0"/>
              <a:buChar char="•"/>
            </a:pPr>
            <a:r>
              <a:rPr lang="en-US" sz="2800" dirty="0"/>
              <a:t>TFTCOG</a:t>
            </a:r>
          </a:p>
          <a:p>
            <a:pPr marL="285750" indent="-285750">
              <a:buFont typeface="Arial" charset="0"/>
              <a:buChar char="•"/>
            </a:pPr>
            <a:r>
              <a:rPr lang="en-US" sz="2800" dirty="0"/>
              <a:t>Long waits for clearances</a:t>
            </a:r>
          </a:p>
          <a:p>
            <a:pPr marL="285750" indent="-285750">
              <a:buFont typeface="Arial" charset="0"/>
              <a:buChar char="•"/>
            </a:pPr>
            <a:r>
              <a:rPr lang="en-US" sz="2800" dirty="0"/>
              <a:t>COB before Holidays</a:t>
            </a:r>
          </a:p>
          <a:p>
            <a:pPr marL="285750" indent="-285750">
              <a:buFont typeface="Arial" charset="0"/>
              <a:buChar char="•"/>
            </a:pPr>
            <a:r>
              <a:rPr lang="en-US" sz="2800" dirty="0"/>
              <a:t>Time to develop relationships</a:t>
            </a:r>
          </a:p>
          <a:p>
            <a:pPr marL="285750" indent="-285750">
              <a:buFont typeface="Arial" charset="0"/>
              <a:buChar char="•"/>
            </a:pPr>
            <a:r>
              <a:rPr lang="en-US" sz="2800" dirty="0"/>
              <a:t>Shifting priorities</a:t>
            </a:r>
          </a:p>
          <a:p>
            <a:pPr marL="285750" indent="-285750">
              <a:buFont typeface="Arial" charset="0"/>
              <a:buChar char="•"/>
            </a:pPr>
            <a:r>
              <a:rPr lang="en-US" sz="2800" dirty="0"/>
              <a:t>Beware of “</a:t>
            </a:r>
            <a:r>
              <a:rPr lang="en-US" sz="2800" dirty="0" err="1"/>
              <a:t>contractapation</a:t>
            </a:r>
            <a:r>
              <a:rPr lang="en-US" sz="2800" dirty="0"/>
              <a:t>”</a:t>
            </a:r>
          </a:p>
          <a:p>
            <a:pPr marL="285750" indent="-285750">
              <a:buFont typeface="Arial" charset="0"/>
              <a:buChar char="•"/>
            </a:pP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048" y="1707544"/>
            <a:ext cx="3788456" cy="3286486"/>
          </a:xfrm>
          <a:prstGeom prst="rect">
            <a:avLst/>
          </a:prstGeom>
        </p:spPr>
      </p:pic>
    </p:spTree>
    <p:extLst>
      <p:ext uri="{BB962C8B-B14F-4D97-AF65-F5344CB8AC3E}">
        <p14:creationId xmlns:p14="http://schemas.microsoft.com/office/powerpoint/2010/main" val="1069517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Selling to DLA</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pic>
        <p:nvPicPr>
          <p:cNvPr id="1026" name="Picture 2">
            <a:extLst>
              <a:ext uri="{FF2B5EF4-FFF2-40B4-BE49-F238E27FC236}">
                <a16:creationId xmlns:a16="http://schemas.microsoft.com/office/drawing/2014/main" id="{B5752D4B-2059-1345-8F3B-B288215A7C88}"/>
              </a:ext>
            </a:extLst>
          </p:cNvPr>
          <p:cNvPicPr>
            <a:picLocks noChangeAspect="1" noChangeArrowheads="1"/>
          </p:cNvPicPr>
          <p:nvPr/>
        </p:nvPicPr>
        <p:blipFill>
          <a:blip r:embed="rId3"/>
          <a:srcRect/>
          <a:stretch/>
        </p:blipFill>
        <p:spPr bwMode="auto">
          <a:xfrm>
            <a:off x="4847439" y="1706545"/>
            <a:ext cx="4167424" cy="2767430"/>
          </a:xfrm>
          <a:prstGeom prst="rect">
            <a:avLst/>
          </a:prstGeom>
          <a:noFill/>
          <a:effectLst>
            <a:softEdge rad="18214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1AF405E-FC16-C8D3-6F86-0C0789BC88DA}"/>
              </a:ext>
            </a:extLst>
          </p:cNvPr>
          <p:cNvSpPr txBox="1"/>
          <p:nvPr/>
        </p:nvSpPr>
        <p:spPr>
          <a:xfrm>
            <a:off x="330506" y="1515445"/>
            <a:ext cx="4516933" cy="7294305"/>
          </a:xfrm>
          <a:prstGeom prst="rect">
            <a:avLst/>
          </a:prstGeom>
          <a:noFill/>
        </p:spPr>
        <p:txBody>
          <a:bodyPr wrap="square" rtlCol="0">
            <a:spAutoFit/>
          </a:bodyPr>
          <a:lstStyle/>
          <a:p>
            <a:pPr marL="285750" indent="-285750">
              <a:buFont typeface="Arial" panose="020B0604020202020204" pitchFamily="34" charset="0"/>
              <a:buChar char="•"/>
            </a:pPr>
            <a:r>
              <a:rPr lang="en-US" dirty="0"/>
              <a:t>What does DLA buy?</a:t>
            </a:r>
          </a:p>
          <a:p>
            <a:pPr marL="742950" lvl="1" indent="-285750">
              <a:buFont typeface="Arial" panose="020B0604020202020204" pitchFamily="34" charset="0"/>
              <a:buChar char="•"/>
            </a:pPr>
            <a:r>
              <a:rPr lang="en-US" dirty="0"/>
              <a:t>Food, fuel, medical  equipment</a:t>
            </a:r>
          </a:p>
          <a:p>
            <a:pPr marL="285750" indent="-285750">
              <a:buFont typeface="Arial" panose="020B0604020202020204" pitchFamily="34" charset="0"/>
              <a:buChar char="•"/>
            </a:pPr>
            <a:r>
              <a:rPr lang="en-US" dirty="0"/>
              <a:t>How does DLA buy  from  you?</a:t>
            </a:r>
          </a:p>
          <a:p>
            <a:pPr marL="742950" lvl="1" indent="-285750">
              <a:buFont typeface="Arial" panose="020B0604020202020204" pitchFamily="34" charset="0"/>
              <a:buChar char="•"/>
            </a:pPr>
            <a:r>
              <a:rPr lang="en-US" dirty="0"/>
              <a:t>DLA Internet Bid Board System (DIBBS)</a:t>
            </a:r>
          </a:p>
          <a:p>
            <a:pPr marL="742950" lvl="1" indent="-285750">
              <a:buFont typeface="Arial" panose="020B0604020202020204" pitchFamily="34" charset="0"/>
              <a:buChar char="•"/>
            </a:pPr>
            <a:r>
              <a:rPr lang="en-US" dirty="0"/>
              <a:t>Check DLA website for  details</a:t>
            </a:r>
          </a:p>
          <a:p>
            <a:pPr marL="285750" indent="-285750">
              <a:buFont typeface="Arial" panose="020B0604020202020204" pitchFamily="34" charset="0"/>
              <a:buChar char="•"/>
            </a:pPr>
            <a:r>
              <a:rPr lang="en-US" dirty="0"/>
              <a:t>Register as  a Government Contractor</a:t>
            </a:r>
          </a:p>
          <a:p>
            <a:pPr marL="742950" lvl="1" indent="-285750">
              <a:buFont typeface="Arial" panose="020B0604020202020204" pitchFamily="34" charset="0"/>
              <a:buChar char="•"/>
            </a:pPr>
            <a:r>
              <a:rPr lang="en-US" dirty="0" err="1"/>
              <a:t>SAM.gov</a:t>
            </a:r>
            <a:r>
              <a:rPr lang="en-US" dirty="0"/>
              <a:t> to get UEI and CAGE Code</a:t>
            </a:r>
          </a:p>
          <a:p>
            <a:pPr marL="742950" lvl="1" indent="-285750">
              <a:buFont typeface="Arial" panose="020B0604020202020204" pitchFamily="34" charset="0"/>
              <a:buChar char="•"/>
            </a:pPr>
            <a:r>
              <a:rPr lang="en-US" dirty="0"/>
              <a:t>Register in  DLA Supplier Portal:   https://www.dla.mil/Vendor-Information-Hub/</a:t>
            </a:r>
          </a:p>
          <a:p>
            <a:pPr marL="742950" lvl="1" indent="-285750">
              <a:buFont typeface="Arial" panose="020B0604020202020204" pitchFamily="34" charset="0"/>
              <a:buChar char="•"/>
            </a:pPr>
            <a:r>
              <a:rPr lang="en-US" dirty="0"/>
              <a:t>Register as SDVOSB/VSOB/WO/8a on  SBA  website</a:t>
            </a:r>
          </a:p>
          <a:p>
            <a:pPr marL="742950" lvl="1" indent="-285750">
              <a:buFont typeface="Arial" panose="020B0604020202020204" pitchFamily="34" charset="0"/>
              <a:buChar char="•"/>
            </a:pPr>
            <a:r>
              <a:rPr lang="en-US" dirty="0"/>
              <a:t>Register for Wide Area Workflow (https://</a:t>
            </a:r>
            <a:r>
              <a:rPr lang="en-US" dirty="0" err="1"/>
              <a:t>piee.eb.mil</a:t>
            </a:r>
            <a:r>
              <a:rPr lang="en-US" dirty="0"/>
              <a:t>)</a:t>
            </a:r>
          </a:p>
          <a:p>
            <a:pPr marL="285750" indent="-285750">
              <a:buFont typeface="Arial" panose="020B0604020202020204" pitchFamily="34" charset="0"/>
              <a:buChar char="•"/>
            </a:pPr>
            <a:r>
              <a:rPr lang="en-US" dirty="0"/>
              <a:t>Identify the opportunities</a:t>
            </a:r>
          </a:p>
          <a:p>
            <a:pPr marL="742950" lvl="1" indent="-285750">
              <a:buFont typeface="Arial" panose="020B0604020202020204" pitchFamily="34" charset="0"/>
              <a:buChar char="•"/>
            </a:pPr>
            <a:r>
              <a:rPr lang="en-US" dirty="0"/>
              <a:t>DIBBS/SAMS/FPDS/DLA Procurement  Forecasts</a:t>
            </a:r>
          </a:p>
          <a:p>
            <a:pPr marL="285750" indent="-285750">
              <a:buFont typeface="Arial" panose="020B0604020202020204" pitchFamily="34" charset="0"/>
              <a:buChar char="•"/>
            </a:pPr>
            <a:r>
              <a:rPr lang="en-US" dirty="0"/>
              <a:t>Leverage SBA/DLA Small Business Office/Set-Asides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2B3962FA-9A02-AC0A-0A3A-6D07C6E0ACCB}"/>
              </a:ext>
            </a:extLst>
          </p:cNvPr>
          <p:cNvSpPr txBox="1"/>
          <p:nvPr/>
        </p:nvSpPr>
        <p:spPr>
          <a:xfrm>
            <a:off x="4930047" y="4650057"/>
            <a:ext cx="388344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Consider</a:t>
            </a:r>
          </a:p>
          <a:p>
            <a:pPr marL="742950" lvl="1" indent="-285750">
              <a:buFont typeface="Arial" panose="020B0604020202020204" pitchFamily="34" charset="0"/>
              <a:buChar char="•"/>
            </a:pPr>
            <a:r>
              <a:rPr lang="en-US" dirty="0"/>
              <a:t>CMMC requirements</a:t>
            </a:r>
          </a:p>
          <a:p>
            <a:pPr marL="742950" lvl="1" indent="-285750">
              <a:buFont typeface="Arial" panose="020B0604020202020204" pitchFamily="34" charset="0"/>
              <a:buChar char="•"/>
            </a:pPr>
            <a:r>
              <a:rPr lang="en-US" dirty="0"/>
              <a:t>MILSPEC requirements</a:t>
            </a:r>
          </a:p>
          <a:p>
            <a:pPr marL="742950" lvl="1" indent="-285750">
              <a:buFont typeface="Arial" panose="020B0604020202020204" pitchFamily="34" charset="0"/>
              <a:buChar char="•"/>
            </a:pPr>
            <a:r>
              <a:rPr lang="en-US" dirty="0"/>
              <a:t>ISO  Certifications</a:t>
            </a:r>
          </a:p>
        </p:txBody>
      </p:sp>
    </p:spTree>
    <p:extLst>
      <p:ext uri="{BB962C8B-B14F-4D97-AF65-F5344CB8AC3E}">
        <p14:creationId xmlns:p14="http://schemas.microsoft.com/office/powerpoint/2010/main" val="769263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Procurement  Changes?</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a:srcRect/>
          <a:stretch/>
        </p:blipFill>
        <p:spPr>
          <a:xfrm>
            <a:off x="4693199" y="2339742"/>
            <a:ext cx="4442023" cy="2961348"/>
          </a:xfrm>
          <a:prstGeom prst="rect">
            <a:avLst/>
          </a:prstGeom>
          <a:effectLst>
            <a:softEdge rad="188213"/>
          </a:effectLst>
        </p:spPr>
      </p:pic>
      <p:sp>
        <p:nvSpPr>
          <p:cNvPr id="3" name="TextBox 2">
            <a:extLst>
              <a:ext uri="{FF2B5EF4-FFF2-40B4-BE49-F238E27FC236}">
                <a16:creationId xmlns:a16="http://schemas.microsoft.com/office/drawing/2014/main" id="{D08987FC-0980-4B8C-B76C-FF25B0B8C3E3}"/>
              </a:ext>
            </a:extLst>
          </p:cNvPr>
          <p:cNvSpPr txBox="1"/>
          <p:nvPr/>
        </p:nvSpPr>
        <p:spPr>
          <a:xfrm>
            <a:off x="212040" y="1687935"/>
            <a:ext cx="4840153" cy="5509200"/>
          </a:xfrm>
          <a:prstGeom prst="rect">
            <a:avLst/>
          </a:prstGeom>
          <a:noFill/>
        </p:spPr>
        <p:txBody>
          <a:bodyPr wrap="square" rtlCol="0">
            <a:spAutoFit/>
          </a:bodyPr>
          <a:lstStyle/>
          <a:p>
            <a:pPr marL="285750" indent="-285750">
              <a:buFont typeface="Arial" charset="0"/>
              <a:buChar char="•"/>
            </a:pPr>
            <a:r>
              <a:rPr lang="en-US" sz="2200" dirty="0"/>
              <a:t>Faster</a:t>
            </a:r>
          </a:p>
          <a:p>
            <a:pPr marL="742950" lvl="1" indent="-285750">
              <a:buFont typeface="Arial" charset="0"/>
              <a:buChar char="•"/>
            </a:pPr>
            <a:r>
              <a:rPr lang="en-US" sz="2200" dirty="0"/>
              <a:t>Simpler</a:t>
            </a:r>
          </a:p>
          <a:p>
            <a:pPr marL="742950" lvl="1" indent="-285750">
              <a:buFont typeface="Arial" charset="0"/>
              <a:buChar char="•"/>
            </a:pPr>
            <a:r>
              <a:rPr lang="en-US" sz="2200" dirty="0"/>
              <a:t>More OTAs and other  fast-track initiatives</a:t>
            </a:r>
          </a:p>
          <a:p>
            <a:pPr marL="285750" indent="-285750">
              <a:buFont typeface="Arial" charset="0"/>
              <a:buChar char="•"/>
            </a:pPr>
            <a:r>
              <a:rPr lang="en-US" sz="2200" dirty="0"/>
              <a:t>Focus on Innovation/Technology</a:t>
            </a:r>
          </a:p>
          <a:p>
            <a:pPr marL="742950" lvl="1" indent="-285750">
              <a:buFont typeface="Arial" charset="0"/>
              <a:buChar char="•"/>
            </a:pPr>
            <a:r>
              <a:rPr lang="en-US" sz="2200" dirty="0"/>
              <a:t>Cyber,  AI, Space, Quantum  Computing,  advanced  manufacturing</a:t>
            </a:r>
          </a:p>
          <a:p>
            <a:pPr marL="285750" indent="-285750">
              <a:buFont typeface="Arial" charset="0"/>
              <a:buChar char="•"/>
            </a:pPr>
            <a:r>
              <a:rPr lang="en-US" sz="2200" dirty="0"/>
              <a:t>More Data and  AI  in awards</a:t>
            </a:r>
          </a:p>
          <a:p>
            <a:pPr marL="742950" lvl="1" indent="-285750">
              <a:buFont typeface="Arial" charset="0"/>
              <a:buChar char="•"/>
            </a:pPr>
            <a:r>
              <a:rPr lang="en-US" sz="2200" dirty="0"/>
              <a:t>Automated  contracting</a:t>
            </a:r>
          </a:p>
          <a:p>
            <a:pPr marL="285750" indent="-285750">
              <a:buFont typeface="Arial" charset="0"/>
              <a:buChar char="•"/>
            </a:pPr>
            <a:r>
              <a:rPr lang="en-US" sz="2200" dirty="0"/>
              <a:t>Cost  control and accountability</a:t>
            </a:r>
          </a:p>
          <a:p>
            <a:pPr marL="285750" indent="-285750">
              <a:buFont typeface="Arial" charset="0"/>
              <a:buChar char="•"/>
            </a:pPr>
            <a:r>
              <a:rPr lang="en-US" sz="2200" dirty="0"/>
              <a:t>More competition</a:t>
            </a:r>
          </a:p>
          <a:p>
            <a:pPr marL="742950" lvl="1" indent="-285750">
              <a:buFont typeface="Arial" charset="0"/>
              <a:buChar char="•"/>
            </a:pPr>
            <a:r>
              <a:rPr lang="en-US" sz="2200" dirty="0"/>
              <a:t>Less  sole-source contracts</a:t>
            </a:r>
          </a:p>
          <a:p>
            <a:pPr marL="742950" lvl="1" indent="-285750">
              <a:buFont typeface="Arial" charset="0"/>
              <a:buChar char="•"/>
            </a:pPr>
            <a:r>
              <a:rPr lang="en-US" sz="2200" dirty="0"/>
              <a:t>More opportunity  for  newcomers  </a:t>
            </a:r>
          </a:p>
          <a:p>
            <a:pPr marL="742950" lvl="1" indent="-285750">
              <a:buFont typeface="Arial" charset="0"/>
              <a:buChar char="•"/>
            </a:pPr>
            <a:endParaRPr lang="en-US" sz="2200" dirty="0"/>
          </a:p>
        </p:txBody>
      </p:sp>
    </p:spTree>
    <p:extLst>
      <p:ext uri="{BB962C8B-B14F-4D97-AF65-F5344CB8AC3E}">
        <p14:creationId xmlns:p14="http://schemas.microsoft.com/office/powerpoint/2010/main" val="378890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evice&#10;&#10;Description automatically generated">
            <a:extLst>
              <a:ext uri="{FF2B5EF4-FFF2-40B4-BE49-F238E27FC236}">
                <a16:creationId xmlns:a16="http://schemas.microsoft.com/office/drawing/2014/main" id="{1363F42D-B2F3-4F80-9EAE-952D494CFBC2}"/>
              </a:ext>
            </a:extLst>
          </p:cNvPr>
          <p:cNvPicPr>
            <a:picLocks noChangeAspect="1"/>
          </p:cNvPicPr>
          <p:nvPr/>
        </p:nvPicPr>
        <p:blipFill>
          <a:blip r:embed="rId2"/>
          <a:stretch>
            <a:fillRect/>
          </a:stretch>
        </p:blipFill>
        <p:spPr>
          <a:xfrm>
            <a:off x="5697191" y="1766159"/>
            <a:ext cx="3179911" cy="3179911"/>
          </a:xfrm>
          <a:prstGeom prst="rect">
            <a:avLst/>
          </a:prstGeom>
          <a:solidFill>
            <a:srgbClr val="E1CD00"/>
          </a:solidFill>
        </p:spPr>
      </p:pic>
      <p:sp>
        <p:nvSpPr>
          <p:cNvPr id="2" name="Title 1"/>
          <p:cNvSpPr>
            <a:spLocks noGrp="1"/>
          </p:cNvSpPr>
          <p:nvPr>
            <p:ph type="title"/>
          </p:nvPr>
        </p:nvSpPr>
        <p:spPr/>
        <p:txBody>
          <a:bodyPr/>
          <a:lstStyle/>
          <a:p>
            <a:r>
              <a:rPr lang="en-US" dirty="0"/>
              <a:t>Finding Opportunities</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67364" y="1766159"/>
            <a:ext cx="5697173" cy="5078313"/>
          </a:xfrm>
          <a:prstGeom prst="rect">
            <a:avLst/>
          </a:prstGeom>
          <a:noFill/>
        </p:spPr>
        <p:txBody>
          <a:bodyPr wrap="square" rtlCol="0">
            <a:spAutoFit/>
          </a:bodyPr>
          <a:lstStyle/>
          <a:p>
            <a:pPr marL="285750" indent="-285750">
              <a:buFont typeface="Arial" charset="0"/>
              <a:buChar char="•"/>
            </a:pPr>
            <a:r>
              <a:rPr lang="en-US" dirty="0" err="1"/>
              <a:t>WWW.SAM.gov</a:t>
            </a:r>
            <a:endParaRPr lang="en-US" dirty="0"/>
          </a:p>
          <a:p>
            <a:pPr marL="742950" lvl="1" indent="-285750">
              <a:buFont typeface="Arial" charset="0"/>
              <a:buChar char="•"/>
            </a:pPr>
            <a:r>
              <a:rPr lang="en-US" dirty="0"/>
              <a:t>Formerly Fed Biz Ops </a:t>
            </a:r>
          </a:p>
          <a:p>
            <a:pPr marL="742950" lvl="1" indent="-285750">
              <a:buFont typeface="Arial" charset="0"/>
              <a:buChar char="•"/>
            </a:pPr>
            <a:r>
              <a:rPr lang="en-US" dirty="0"/>
              <a:t>Federal Procurement Data System (FPDS)</a:t>
            </a:r>
          </a:p>
          <a:p>
            <a:pPr marL="285750" indent="-285750">
              <a:buFont typeface="Arial" charset="0"/>
              <a:buChar char="•"/>
            </a:pPr>
            <a:r>
              <a:rPr lang="en-US" dirty="0"/>
              <a:t>USASpending.gov </a:t>
            </a:r>
          </a:p>
          <a:p>
            <a:pPr marL="285750" indent="-285750">
              <a:buFont typeface="Arial" charset="0"/>
              <a:buChar char="•"/>
            </a:pPr>
            <a:r>
              <a:rPr lang="en-US" dirty="0"/>
              <a:t>Procurement Technical Assistance Centers (PTAC)</a:t>
            </a:r>
          </a:p>
          <a:p>
            <a:pPr marL="742950" lvl="1" indent="-285750">
              <a:buFont typeface="Arial" charset="0"/>
              <a:buChar char="•"/>
            </a:pPr>
            <a:r>
              <a:rPr lang="en-US" dirty="0"/>
              <a:t>VA:  https://virginiaptac.org</a:t>
            </a:r>
          </a:p>
          <a:p>
            <a:pPr marL="742950" lvl="1" indent="-285750">
              <a:buFont typeface="Arial" charset="0"/>
              <a:buChar char="•"/>
            </a:pPr>
            <a:r>
              <a:rPr lang="en-US" dirty="0"/>
              <a:t>MD: https://</a:t>
            </a:r>
            <a:r>
              <a:rPr lang="en-US" dirty="0" err="1"/>
              <a:t>www.marylandapex.org</a:t>
            </a:r>
            <a:endParaRPr lang="en-US" dirty="0"/>
          </a:p>
          <a:p>
            <a:pPr marL="285750" indent="-285750">
              <a:buFont typeface="Arial" charset="0"/>
              <a:buChar char="•"/>
            </a:pPr>
            <a:r>
              <a:rPr lang="en-US" dirty="0"/>
              <a:t>Search Service</a:t>
            </a:r>
          </a:p>
          <a:p>
            <a:pPr marL="742950" lvl="1" indent="-285750">
              <a:buFont typeface="Arial" charset="0"/>
              <a:buChar char="•"/>
            </a:pPr>
            <a:r>
              <a:rPr lang="en-US" dirty="0"/>
              <a:t>GovWin</a:t>
            </a:r>
          </a:p>
          <a:p>
            <a:pPr marL="742950" lvl="1" indent="-285750">
              <a:buFont typeface="Arial" charset="0"/>
              <a:buChar char="•"/>
            </a:pPr>
            <a:r>
              <a:rPr lang="en-US" dirty="0"/>
              <a:t>Bgov.com (Bloomberg Government)</a:t>
            </a:r>
          </a:p>
          <a:p>
            <a:pPr marL="742950" lvl="1" indent="-285750">
              <a:buFont typeface="Arial" charset="0"/>
              <a:buChar char="•"/>
            </a:pPr>
            <a:r>
              <a:rPr lang="en-US" dirty="0" err="1"/>
              <a:t>Fedmine</a:t>
            </a:r>
            <a:endParaRPr lang="en-US" dirty="0"/>
          </a:p>
          <a:p>
            <a:pPr marL="742950" lvl="1" indent="-285750">
              <a:buFont typeface="Arial" charset="0"/>
              <a:buChar char="•"/>
            </a:pPr>
            <a:r>
              <a:rPr lang="en-US" dirty="0" err="1"/>
              <a:t>BidNet</a:t>
            </a:r>
            <a:endParaRPr lang="en-US" dirty="0"/>
          </a:p>
          <a:p>
            <a:pPr marL="742950" lvl="1" indent="-285750">
              <a:buFont typeface="Arial" charset="0"/>
              <a:buChar char="•"/>
            </a:pPr>
            <a:r>
              <a:rPr lang="en-US" dirty="0" err="1"/>
              <a:t>GovTribe</a:t>
            </a:r>
            <a:endParaRPr lang="en-US" dirty="0"/>
          </a:p>
          <a:p>
            <a:pPr marL="742950" lvl="1" indent="-285750">
              <a:buFont typeface="Arial" charset="0"/>
              <a:buChar char="•"/>
            </a:pPr>
            <a:r>
              <a:rPr lang="en-US" dirty="0" err="1"/>
              <a:t>FedBidSpeed</a:t>
            </a:r>
            <a:endParaRPr lang="en-US" dirty="0"/>
          </a:p>
          <a:p>
            <a:pPr marL="285750" indent="-285750">
              <a:buFont typeface="Arial" charset="0"/>
              <a:buChar char="•"/>
            </a:pPr>
            <a:r>
              <a:rPr lang="en-US" dirty="0"/>
              <a:t>Small Business  Administration (</a:t>
            </a:r>
            <a:r>
              <a:rPr lang="en-US" i="1" dirty="0"/>
              <a:t>https://</a:t>
            </a:r>
            <a:r>
              <a:rPr lang="en-US" i="1" dirty="0" err="1"/>
              <a:t>www.sba.gov</a:t>
            </a:r>
            <a:r>
              <a:rPr lang="en-US" i="1" dirty="0"/>
              <a:t>/federal-contracting</a:t>
            </a:r>
            <a:r>
              <a:rPr lang="en-US" dirty="0"/>
              <a:t>)</a:t>
            </a:r>
          </a:p>
          <a:p>
            <a:pPr marL="285750" indent="-285750">
              <a:buFont typeface="Arial" charset="0"/>
              <a:buChar char="•"/>
            </a:pPr>
            <a:r>
              <a:rPr lang="en-US" dirty="0"/>
              <a:t>Individual Small Business Offices (almost all have list of upcoming RFPs). </a:t>
            </a:r>
            <a:endParaRPr lang="en-US" i="1" dirty="0"/>
          </a:p>
        </p:txBody>
      </p:sp>
      <p:sp>
        <p:nvSpPr>
          <p:cNvPr id="9" name="TextBox 8">
            <a:extLst>
              <a:ext uri="{FF2B5EF4-FFF2-40B4-BE49-F238E27FC236}">
                <a16:creationId xmlns:a16="http://schemas.microsoft.com/office/drawing/2014/main" id="{6810BC0F-1739-4C83-8CAB-6679B84A0DFC}"/>
              </a:ext>
            </a:extLst>
          </p:cNvPr>
          <p:cNvSpPr txBox="1"/>
          <p:nvPr/>
        </p:nvSpPr>
        <p:spPr>
          <a:xfrm>
            <a:off x="5742242" y="1863968"/>
            <a:ext cx="3006903" cy="215444"/>
          </a:xfrm>
          <a:prstGeom prst="rect">
            <a:avLst/>
          </a:prstGeom>
          <a:noFill/>
        </p:spPr>
        <p:txBody>
          <a:bodyPr wrap="square" rtlCol="0">
            <a:spAutoFit/>
          </a:bodyPr>
          <a:lstStyle/>
          <a:p>
            <a:r>
              <a:rPr lang="en-US" sz="800" dirty="0"/>
              <a:t>© Can Stock Photo / </a:t>
            </a:r>
            <a:r>
              <a:rPr lang="en-US" sz="800" dirty="0" err="1"/>
              <a:t>kbuntu</a:t>
            </a:r>
            <a:endParaRPr lang="en-US" sz="800" dirty="0"/>
          </a:p>
        </p:txBody>
      </p:sp>
    </p:spTree>
    <p:extLst>
      <p:ext uri="{BB962C8B-B14F-4D97-AF65-F5344CB8AC3E}">
        <p14:creationId xmlns:p14="http://schemas.microsoft.com/office/powerpoint/2010/main" val="1975193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50FC2-0271-A4CD-EB52-60EA42A618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46946E-F56B-8CBD-F496-D5111F94BAB2}"/>
              </a:ext>
            </a:extLst>
          </p:cNvPr>
          <p:cNvSpPr>
            <a:spLocks noGrp="1"/>
          </p:cNvSpPr>
          <p:nvPr>
            <p:ph type="title"/>
          </p:nvPr>
        </p:nvSpPr>
        <p:spPr/>
        <p:txBody>
          <a:bodyPr/>
          <a:lstStyle/>
          <a:p>
            <a:r>
              <a:rPr lang="en-US" dirty="0"/>
              <a:t>2025  Budget?</a:t>
            </a:r>
          </a:p>
        </p:txBody>
      </p:sp>
      <p:cxnSp>
        <p:nvCxnSpPr>
          <p:cNvPr id="5" name="Straight Connector 4">
            <a:extLst>
              <a:ext uri="{FF2B5EF4-FFF2-40B4-BE49-F238E27FC236}">
                <a16:creationId xmlns:a16="http://schemas.microsoft.com/office/drawing/2014/main" id="{D98337E8-46B5-FD4A-688C-23D14FFFB74A}"/>
              </a:ext>
            </a:extLst>
          </p:cNvPr>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CC37F5B-36AD-96D7-EAFA-3E92FE8C3646}"/>
              </a:ext>
            </a:extLst>
          </p:cNvPr>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E2E27791-2E88-C922-D6BC-F9B044E8F062}"/>
              </a:ext>
            </a:extLst>
          </p:cNvPr>
          <p:cNvPicPr>
            <a:picLocks noChangeAspect="1"/>
          </p:cNvPicPr>
          <p:nvPr/>
        </p:nvPicPr>
        <p:blipFill>
          <a:blip r:embed="rId3"/>
          <a:srcRect/>
          <a:stretch/>
        </p:blipFill>
        <p:spPr>
          <a:xfrm>
            <a:off x="4719398" y="2027104"/>
            <a:ext cx="4424602" cy="2961348"/>
          </a:xfrm>
          <a:prstGeom prst="rect">
            <a:avLst/>
          </a:prstGeom>
          <a:effectLst>
            <a:softEdge rad="188213"/>
          </a:effectLst>
        </p:spPr>
      </p:pic>
      <p:sp>
        <p:nvSpPr>
          <p:cNvPr id="4" name="TextBox 3">
            <a:extLst>
              <a:ext uri="{FF2B5EF4-FFF2-40B4-BE49-F238E27FC236}">
                <a16:creationId xmlns:a16="http://schemas.microsoft.com/office/drawing/2014/main" id="{5DF06854-60F6-A95F-CA35-94A6F03A50CE}"/>
              </a:ext>
            </a:extLst>
          </p:cNvPr>
          <p:cNvSpPr txBox="1"/>
          <p:nvPr/>
        </p:nvSpPr>
        <p:spPr>
          <a:xfrm>
            <a:off x="312651" y="2083789"/>
            <a:ext cx="4406747" cy="3416320"/>
          </a:xfrm>
          <a:prstGeom prst="rect">
            <a:avLst/>
          </a:prstGeom>
          <a:noFill/>
        </p:spPr>
        <p:txBody>
          <a:bodyPr wrap="square" rtlCol="0">
            <a:spAutoFit/>
          </a:bodyPr>
          <a:lstStyle/>
          <a:p>
            <a:pPr marL="285750" indent="-285750">
              <a:buFont typeface="Arial" panose="020B0604020202020204" pitchFamily="34" charset="0"/>
              <a:buChar char="•"/>
            </a:pPr>
            <a:r>
              <a:rPr lang="en-US" dirty="0"/>
              <a:t>Tax Cuts:  $4.5 Trillion</a:t>
            </a:r>
          </a:p>
          <a:p>
            <a:pPr marL="285750" indent="-285750">
              <a:buFont typeface="Arial" panose="020B0604020202020204" pitchFamily="34" charset="0"/>
              <a:buChar char="•"/>
            </a:pPr>
            <a:r>
              <a:rPr lang="en-US" dirty="0"/>
              <a:t>Spending Cuts</a:t>
            </a:r>
          </a:p>
          <a:p>
            <a:pPr marL="742950" lvl="1" indent="-285750">
              <a:buFont typeface="Arial" panose="020B0604020202020204" pitchFamily="34" charset="0"/>
              <a:buChar char="•"/>
            </a:pPr>
            <a:r>
              <a:rPr lang="en-US" dirty="0"/>
              <a:t>Focus on non-defense Discretionary</a:t>
            </a:r>
          </a:p>
          <a:p>
            <a:pPr marL="742950" lvl="1" indent="-285750">
              <a:buFont typeface="Arial" panose="020B0604020202020204" pitchFamily="34" charset="0"/>
              <a:buChar char="•"/>
              <a:tabLst>
                <a:tab pos="3195638" algn="l"/>
              </a:tabLst>
            </a:pPr>
            <a:r>
              <a:rPr lang="en-US" dirty="0"/>
              <a:t>Reforms to Medicaid, food assistance</a:t>
            </a:r>
          </a:p>
          <a:p>
            <a:pPr marL="285750" indent="-285750">
              <a:buFont typeface="Arial" panose="020B0604020202020204" pitchFamily="34" charset="0"/>
              <a:buChar char="•"/>
              <a:tabLst>
                <a:tab pos="3195638" algn="l"/>
              </a:tabLst>
            </a:pPr>
            <a:r>
              <a:rPr lang="en-US" dirty="0"/>
              <a:t>Increase Debt Ceiling:  $4  Trillion</a:t>
            </a:r>
          </a:p>
          <a:p>
            <a:pPr marL="285750" indent="-285750">
              <a:buFont typeface="Arial" panose="020B0604020202020204" pitchFamily="34" charset="0"/>
              <a:buChar char="•"/>
              <a:tabLst>
                <a:tab pos="3195638" algn="l"/>
              </a:tabLst>
            </a:pPr>
            <a:r>
              <a:rPr lang="en-US" dirty="0"/>
              <a:t>Border Security  Enhancements  for  CBP and ICE</a:t>
            </a:r>
          </a:p>
          <a:p>
            <a:pPr marL="285750" indent="-285750">
              <a:buFont typeface="Arial" panose="020B0604020202020204" pitchFamily="34" charset="0"/>
              <a:buChar char="•"/>
              <a:tabLst>
                <a:tab pos="3195638" algn="l"/>
              </a:tabLst>
            </a:pPr>
            <a:r>
              <a:rPr lang="en-US" dirty="0"/>
              <a:t>Defense  increases : $150 Billion</a:t>
            </a:r>
          </a:p>
          <a:p>
            <a:pPr marL="742950" lvl="1" indent="-285750">
              <a:buFont typeface="Arial" panose="020B0604020202020204" pitchFamily="34" charset="0"/>
              <a:buChar char="•"/>
              <a:tabLst>
                <a:tab pos="3195638" algn="l"/>
              </a:tabLst>
            </a:pPr>
            <a:r>
              <a:rPr lang="en-US" dirty="0"/>
              <a:t>Cyber/Emerging Tech: $40 Billion</a:t>
            </a:r>
          </a:p>
          <a:p>
            <a:pPr marL="742950" lvl="1" indent="-285750">
              <a:buFont typeface="Arial" panose="020B0604020202020204" pitchFamily="34" charset="0"/>
              <a:buChar char="•"/>
              <a:tabLst>
                <a:tab pos="3195638" algn="l"/>
              </a:tabLst>
            </a:pPr>
            <a:r>
              <a:rPr lang="en-US" dirty="0"/>
              <a:t>MILPERS pay: $25 Billion</a:t>
            </a:r>
          </a:p>
          <a:p>
            <a:pPr marL="742950" lvl="1" indent="-285750">
              <a:buFont typeface="Arial" panose="020B0604020202020204" pitchFamily="34" charset="0"/>
              <a:buChar char="•"/>
              <a:tabLst>
                <a:tab pos="3195638" algn="l"/>
              </a:tabLst>
            </a:pPr>
            <a:r>
              <a:rPr lang="en-US" dirty="0"/>
              <a:t>Adv </a:t>
            </a:r>
            <a:r>
              <a:rPr lang="en-US" dirty="0" err="1"/>
              <a:t>Wpns</a:t>
            </a:r>
            <a:r>
              <a:rPr lang="en-US" dirty="0"/>
              <a:t>/Modern: $50 Billion</a:t>
            </a:r>
          </a:p>
          <a:p>
            <a:pPr marL="742950" lvl="1" indent="-285750">
              <a:buFont typeface="Arial" panose="020B0604020202020204" pitchFamily="34" charset="0"/>
              <a:buChar char="•"/>
              <a:tabLst>
                <a:tab pos="3195638" algn="l"/>
              </a:tabLst>
            </a:pPr>
            <a:r>
              <a:rPr lang="en-US" dirty="0"/>
              <a:t>Border Security: $15  Billion</a:t>
            </a:r>
          </a:p>
        </p:txBody>
      </p:sp>
      <p:sp>
        <p:nvSpPr>
          <p:cNvPr id="6" name="TextBox 5">
            <a:extLst>
              <a:ext uri="{FF2B5EF4-FFF2-40B4-BE49-F238E27FC236}">
                <a16:creationId xmlns:a16="http://schemas.microsoft.com/office/drawing/2014/main" id="{157B4BD6-B8CF-56B2-7641-0150FBC938B4}"/>
              </a:ext>
            </a:extLst>
          </p:cNvPr>
          <p:cNvSpPr txBox="1"/>
          <p:nvPr/>
        </p:nvSpPr>
        <p:spPr>
          <a:xfrm>
            <a:off x="793214" y="1613254"/>
            <a:ext cx="2820319" cy="523220"/>
          </a:xfrm>
          <a:prstGeom prst="rect">
            <a:avLst/>
          </a:prstGeom>
          <a:noFill/>
        </p:spPr>
        <p:txBody>
          <a:bodyPr wrap="square" rtlCol="0">
            <a:spAutoFit/>
          </a:bodyPr>
          <a:lstStyle/>
          <a:p>
            <a:r>
              <a:rPr lang="en-US" sz="2800" b="1" u="sng" dirty="0"/>
              <a:t> House  Plan</a:t>
            </a:r>
          </a:p>
        </p:txBody>
      </p:sp>
      <p:sp>
        <p:nvSpPr>
          <p:cNvPr id="7" name="TextBox 6">
            <a:extLst>
              <a:ext uri="{FF2B5EF4-FFF2-40B4-BE49-F238E27FC236}">
                <a16:creationId xmlns:a16="http://schemas.microsoft.com/office/drawing/2014/main" id="{519B4F27-FDD5-2839-8703-C8CE5A3D08EA}"/>
              </a:ext>
            </a:extLst>
          </p:cNvPr>
          <p:cNvSpPr txBox="1"/>
          <p:nvPr/>
        </p:nvSpPr>
        <p:spPr>
          <a:xfrm>
            <a:off x="5618602" y="4806347"/>
            <a:ext cx="2820319" cy="523220"/>
          </a:xfrm>
          <a:prstGeom prst="rect">
            <a:avLst/>
          </a:prstGeom>
          <a:noFill/>
        </p:spPr>
        <p:txBody>
          <a:bodyPr wrap="square" rtlCol="0">
            <a:spAutoFit/>
          </a:bodyPr>
          <a:lstStyle/>
          <a:p>
            <a:r>
              <a:rPr lang="en-US" sz="2800" b="1" u="sng" dirty="0"/>
              <a:t> Senate  Plan</a:t>
            </a:r>
          </a:p>
        </p:txBody>
      </p:sp>
      <p:sp>
        <p:nvSpPr>
          <p:cNvPr id="10" name="TextBox 9">
            <a:extLst>
              <a:ext uri="{FF2B5EF4-FFF2-40B4-BE49-F238E27FC236}">
                <a16:creationId xmlns:a16="http://schemas.microsoft.com/office/drawing/2014/main" id="{52D15351-A170-0C9B-CEE7-56B091CA6553}"/>
              </a:ext>
            </a:extLst>
          </p:cNvPr>
          <p:cNvSpPr txBox="1"/>
          <p:nvPr/>
        </p:nvSpPr>
        <p:spPr>
          <a:xfrm>
            <a:off x="4388892" y="5440362"/>
            <a:ext cx="6407638" cy="923330"/>
          </a:xfrm>
          <a:prstGeom prst="rect">
            <a:avLst/>
          </a:prstGeom>
          <a:noFill/>
        </p:spPr>
        <p:txBody>
          <a:bodyPr wrap="square" rtlCol="0">
            <a:spAutoFit/>
          </a:bodyPr>
          <a:lstStyle/>
          <a:p>
            <a:pPr marL="285750" indent="-285750">
              <a:buFont typeface="Arial" panose="020B0604020202020204" pitchFamily="34" charset="0"/>
              <a:buChar char="•"/>
            </a:pPr>
            <a:r>
              <a:rPr lang="en-US" dirty="0"/>
              <a:t>$150 Billion added to Defense   over 4  years</a:t>
            </a:r>
          </a:p>
          <a:p>
            <a:pPr marL="742950" lvl="1" indent="-285750">
              <a:buFont typeface="Arial" panose="020B0604020202020204" pitchFamily="34" charset="0"/>
              <a:buChar char="•"/>
            </a:pPr>
            <a:r>
              <a:rPr lang="en-US" dirty="0"/>
              <a:t>Mostly Navy Shipbuilding</a:t>
            </a:r>
          </a:p>
          <a:p>
            <a:pPr marL="742950" lvl="1" indent="-285750">
              <a:buFont typeface="Arial" panose="020B0604020202020204" pitchFamily="34" charset="0"/>
              <a:buChar char="•"/>
            </a:pPr>
            <a:r>
              <a:rPr lang="en-US" dirty="0"/>
              <a:t>$20  Billion  for USCG</a:t>
            </a:r>
          </a:p>
        </p:txBody>
      </p:sp>
      <p:sp>
        <p:nvSpPr>
          <p:cNvPr id="11" name="Down Arrow 10">
            <a:extLst>
              <a:ext uri="{FF2B5EF4-FFF2-40B4-BE49-F238E27FC236}">
                <a16:creationId xmlns:a16="http://schemas.microsoft.com/office/drawing/2014/main" id="{43AFEF6A-43A2-BDD7-CBE4-A17829E2AF68}"/>
              </a:ext>
            </a:extLst>
          </p:cNvPr>
          <p:cNvSpPr/>
          <p:nvPr/>
        </p:nvSpPr>
        <p:spPr>
          <a:xfrm rot="17457946">
            <a:off x="3661439" y="1287560"/>
            <a:ext cx="484632" cy="22324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 few gold bars on top of a hundred dollar bill&#10;&#10;AI-generated content may be incorrect.">
            <a:extLst>
              <a:ext uri="{FF2B5EF4-FFF2-40B4-BE49-F238E27FC236}">
                <a16:creationId xmlns:a16="http://schemas.microsoft.com/office/drawing/2014/main" id="{DC6C78E6-9356-1596-2258-699AF42572F5}"/>
              </a:ext>
            </a:extLst>
          </p:cNvPr>
          <p:cNvPicPr>
            <a:picLocks noChangeAspect="1"/>
          </p:cNvPicPr>
          <p:nvPr/>
        </p:nvPicPr>
        <p:blipFill>
          <a:blip r:embed="rId4"/>
          <a:stretch>
            <a:fillRect/>
          </a:stretch>
        </p:blipFill>
        <p:spPr>
          <a:xfrm>
            <a:off x="594910" y="5664200"/>
            <a:ext cx="2831334" cy="1016000"/>
          </a:xfrm>
          <a:prstGeom prst="rect">
            <a:avLst/>
          </a:prstGeom>
        </p:spPr>
      </p:pic>
    </p:spTree>
    <p:extLst>
      <p:ext uri="{BB962C8B-B14F-4D97-AF65-F5344CB8AC3E}">
        <p14:creationId xmlns:p14="http://schemas.microsoft.com/office/powerpoint/2010/main" val="724549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69859" y="1613254"/>
            <a:ext cx="7636295" cy="4598952"/>
          </a:xfrm>
          <a:prstGeom prst="rect">
            <a:avLst/>
          </a:prstGeom>
          <a:noFill/>
          <a:ln>
            <a:noFill/>
          </a:ln>
        </p:spPr>
      </p:pic>
    </p:spTree>
    <p:extLst>
      <p:ext uri="{BB962C8B-B14F-4D97-AF65-F5344CB8AC3E}">
        <p14:creationId xmlns:p14="http://schemas.microsoft.com/office/powerpoint/2010/main" val="1841982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78419-B91B-9CDB-87C9-C130475C9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127C64-C394-A466-7189-1AB8A42C42FA}"/>
              </a:ext>
            </a:extLst>
          </p:cNvPr>
          <p:cNvSpPr>
            <a:spLocks noGrp="1"/>
          </p:cNvSpPr>
          <p:nvPr>
            <p:ph type="title"/>
          </p:nvPr>
        </p:nvSpPr>
        <p:spPr/>
        <p:txBody>
          <a:bodyPr/>
          <a:lstStyle/>
          <a:p>
            <a:r>
              <a:rPr lang="en-US" dirty="0"/>
              <a:t>What does DLA Buy?</a:t>
            </a:r>
          </a:p>
        </p:txBody>
      </p:sp>
      <p:cxnSp>
        <p:nvCxnSpPr>
          <p:cNvPr id="5" name="Straight Connector 4">
            <a:extLst>
              <a:ext uri="{FF2B5EF4-FFF2-40B4-BE49-F238E27FC236}">
                <a16:creationId xmlns:a16="http://schemas.microsoft.com/office/drawing/2014/main" id="{463F7C2E-163C-9C18-FDF1-AAE988A30A1B}"/>
              </a:ext>
            </a:extLst>
          </p:cNvPr>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CF59AF2B-0D1B-5BF3-A0D8-50EF3709583A}"/>
              </a:ext>
            </a:extLst>
          </p:cNvPr>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67726346-B8C4-3755-7822-DCE7CEE7E4F9}"/>
              </a:ext>
            </a:extLst>
          </p:cNvPr>
          <p:cNvSpPr txBox="1"/>
          <p:nvPr/>
        </p:nvSpPr>
        <p:spPr>
          <a:xfrm>
            <a:off x="242372" y="1613254"/>
            <a:ext cx="4693184" cy="4616648"/>
          </a:xfrm>
          <a:prstGeom prst="rect">
            <a:avLst/>
          </a:prstGeom>
          <a:noFill/>
        </p:spPr>
        <p:txBody>
          <a:bodyPr wrap="square">
            <a:spAutoFit/>
          </a:bodyPr>
          <a:lstStyle/>
          <a:p>
            <a:pPr algn="l"/>
            <a:r>
              <a:rPr lang="en-US" sz="1400" b="1" i="0" u="none" strike="noStrike" dirty="0">
                <a:solidFill>
                  <a:srgbClr val="000000"/>
                </a:solidFill>
                <a:effectLst/>
              </a:rPr>
              <a:t>1. Aviation &amp; Aerospace Parts</a:t>
            </a:r>
          </a:p>
          <a:p>
            <a:pPr algn="l">
              <a:buFont typeface="Arial" panose="020B0604020202020204" pitchFamily="34" charset="0"/>
              <a:buChar char="•"/>
            </a:pPr>
            <a:r>
              <a:rPr lang="en-US" sz="1400" b="0" i="0" u="none" strike="noStrike" dirty="0">
                <a:solidFill>
                  <a:srgbClr val="000000"/>
                </a:solidFill>
                <a:effectLst/>
              </a:rPr>
              <a:t>Aircraft components (engines, landing gear, avionics)</a:t>
            </a:r>
          </a:p>
          <a:p>
            <a:pPr algn="l">
              <a:buFont typeface="Arial" panose="020B0604020202020204" pitchFamily="34" charset="0"/>
              <a:buChar char="•"/>
            </a:pPr>
            <a:r>
              <a:rPr lang="en-US" sz="1400" b="0" i="0" u="none" strike="noStrike" dirty="0">
                <a:solidFill>
                  <a:srgbClr val="000000"/>
                </a:solidFill>
                <a:effectLst/>
              </a:rPr>
              <a:t>Repair parts and maintenance equipment</a:t>
            </a:r>
          </a:p>
          <a:p>
            <a:pPr algn="l">
              <a:buFont typeface="Arial" panose="020B0604020202020204" pitchFamily="34" charset="0"/>
              <a:buChar char="•"/>
            </a:pPr>
            <a:r>
              <a:rPr lang="en-US" sz="1400" b="0" i="0" u="none" strike="noStrike" dirty="0">
                <a:solidFill>
                  <a:srgbClr val="000000"/>
                </a:solidFill>
                <a:effectLst/>
              </a:rPr>
              <a:t>Flight safety equipment</a:t>
            </a:r>
          </a:p>
          <a:p>
            <a:pPr algn="l"/>
            <a:r>
              <a:rPr lang="en-US" sz="1400" b="1" i="0" u="none" strike="noStrike" dirty="0">
                <a:solidFill>
                  <a:srgbClr val="000000"/>
                </a:solidFill>
                <a:effectLst/>
              </a:rPr>
              <a:t>2. Land &amp; Maritime Equipment</a:t>
            </a:r>
          </a:p>
          <a:p>
            <a:pPr algn="l">
              <a:buFont typeface="Arial" panose="020B0604020202020204" pitchFamily="34" charset="0"/>
              <a:buChar char="•"/>
            </a:pPr>
            <a:r>
              <a:rPr lang="en-US" sz="1400" b="0" i="0" u="none" strike="noStrike" dirty="0">
                <a:solidFill>
                  <a:srgbClr val="000000"/>
                </a:solidFill>
                <a:effectLst/>
              </a:rPr>
              <a:t>Tactical and combat vehicle parts</a:t>
            </a:r>
          </a:p>
          <a:p>
            <a:pPr algn="l">
              <a:buFont typeface="Arial" panose="020B0604020202020204" pitchFamily="34" charset="0"/>
              <a:buChar char="•"/>
            </a:pPr>
            <a:r>
              <a:rPr lang="en-US" sz="1400" b="0" i="0" u="none" strike="noStrike" dirty="0">
                <a:solidFill>
                  <a:srgbClr val="000000"/>
                </a:solidFill>
                <a:effectLst/>
              </a:rPr>
              <a:t>Ship and submarine components</a:t>
            </a:r>
          </a:p>
          <a:p>
            <a:pPr algn="l">
              <a:buFont typeface="Arial" panose="020B0604020202020204" pitchFamily="34" charset="0"/>
              <a:buChar char="•"/>
            </a:pPr>
            <a:r>
              <a:rPr lang="en-US" sz="1400" b="0" i="0" u="none" strike="noStrike" dirty="0">
                <a:solidFill>
                  <a:srgbClr val="000000"/>
                </a:solidFill>
                <a:effectLst/>
              </a:rPr>
              <a:t>Ground support and heavy machinery</a:t>
            </a:r>
          </a:p>
          <a:p>
            <a:pPr algn="l"/>
            <a:r>
              <a:rPr lang="en-US" sz="1400" b="1" i="0" u="none" strike="noStrike" dirty="0">
                <a:solidFill>
                  <a:srgbClr val="000000"/>
                </a:solidFill>
                <a:effectLst/>
              </a:rPr>
              <a:t>3. Weapons Systems &amp; Ammunition</a:t>
            </a:r>
          </a:p>
          <a:p>
            <a:pPr algn="l">
              <a:buFont typeface="Arial" panose="020B0604020202020204" pitchFamily="34" charset="0"/>
              <a:buChar char="•"/>
            </a:pPr>
            <a:r>
              <a:rPr lang="en-US" sz="1400" b="0" i="0" u="none" strike="noStrike" dirty="0">
                <a:solidFill>
                  <a:srgbClr val="000000"/>
                </a:solidFill>
                <a:effectLst/>
              </a:rPr>
              <a:t>Small arms parts and accessories</a:t>
            </a:r>
          </a:p>
          <a:p>
            <a:pPr algn="l">
              <a:buFont typeface="Arial" panose="020B0604020202020204" pitchFamily="34" charset="0"/>
              <a:buChar char="•"/>
            </a:pPr>
            <a:r>
              <a:rPr lang="en-US" sz="1400" b="0" i="0" u="none" strike="noStrike" dirty="0">
                <a:solidFill>
                  <a:srgbClr val="000000"/>
                </a:solidFill>
                <a:effectLst/>
              </a:rPr>
              <a:t>Missiles and munitions components</a:t>
            </a:r>
          </a:p>
          <a:p>
            <a:pPr algn="l">
              <a:buFont typeface="Arial" panose="020B0604020202020204" pitchFamily="34" charset="0"/>
              <a:buChar char="•"/>
            </a:pPr>
            <a:r>
              <a:rPr lang="en-US" sz="1400" b="0" i="0" u="none" strike="noStrike" dirty="0">
                <a:solidFill>
                  <a:srgbClr val="000000"/>
                </a:solidFill>
                <a:effectLst/>
              </a:rPr>
              <a:t>Firearms maintenance supplies</a:t>
            </a:r>
          </a:p>
          <a:p>
            <a:pPr algn="l"/>
            <a:r>
              <a:rPr lang="en-US" sz="1400" b="1" i="0" u="none" strike="noStrike" dirty="0">
                <a:solidFill>
                  <a:srgbClr val="000000"/>
                </a:solidFill>
                <a:effectLst/>
              </a:rPr>
              <a:t>4. Energy &amp; Fuel</a:t>
            </a:r>
          </a:p>
          <a:p>
            <a:pPr algn="l">
              <a:buFont typeface="Arial" panose="020B0604020202020204" pitchFamily="34" charset="0"/>
              <a:buChar char="•"/>
            </a:pPr>
            <a:r>
              <a:rPr lang="en-US" sz="1400" b="0" i="0" u="none" strike="noStrike" dirty="0">
                <a:solidFill>
                  <a:srgbClr val="000000"/>
                </a:solidFill>
                <a:effectLst/>
              </a:rPr>
              <a:t>Jet fuel (JP-8, JP-5, AVGAS)</a:t>
            </a:r>
          </a:p>
          <a:p>
            <a:pPr algn="l">
              <a:buFont typeface="Arial" panose="020B0604020202020204" pitchFamily="34" charset="0"/>
              <a:buChar char="•"/>
            </a:pPr>
            <a:r>
              <a:rPr lang="en-US" sz="1400" b="0" i="0" u="none" strike="noStrike" dirty="0">
                <a:solidFill>
                  <a:srgbClr val="000000"/>
                </a:solidFill>
                <a:effectLst/>
              </a:rPr>
              <a:t>Diesel and gasoline for military vehicles</a:t>
            </a:r>
          </a:p>
          <a:p>
            <a:pPr algn="l">
              <a:buFont typeface="Arial" panose="020B0604020202020204" pitchFamily="34" charset="0"/>
              <a:buChar char="•"/>
            </a:pPr>
            <a:r>
              <a:rPr lang="en-US" sz="1400" b="0" i="0" u="none" strike="noStrike" dirty="0">
                <a:solidFill>
                  <a:srgbClr val="000000"/>
                </a:solidFill>
                <a:effectLst/>
              </a:rPr>
              <a:t>Alternative fuels and energy solutions</a:t>
            </a:r>
          </a:p>
          <a:p>
            <a:pPr algn="l"/>
            <a:r>
              <a:rPr lang="en-US" sz="1400" b="1" i="0" u="none" strike="noStrike" dirty="0">
                <a:solidFill>
                  <a:srgbClr val="000000"/>
                </a:solidFill>
                <a:effectLst/>
              </a:rPr>
              <a:t>5. Clothing, Textiles &amp; Personal Gear</a:t>
            </a:r>
          </a:p>
          <a:p>
            <a:pPr algn="l">
              <a:buFont typeface="Arial" panose="020B0604020202020204" pitchFamily="34" charset="0"/>
              <a:buChar char="•"/>
            </a:pPr>
            <a:r>
              <a:rPr lang="en-US" sz="1400" b="0" i="0" u="none" strike="noStrike" dirty="0">
                <a:solidFill>
                  <a:srgbClr val="000000"/>
                </a:solidFill>
                <a:effectLst/>
              </a:rPr>
              <a:t>Military uniforms and boots</a:t>
            </a:r>
          </a:p>
          <a:p>
            <a:pPr algn="l">
              <a:buFont typeface="Arial" panose="020B0604020202020204" pitchFamily="34" charset="0"/>
              <a:buChar char="•"/>
            </a:pPr>
            <a:r>
              <a:rPr lang="en-US" sz="1400" b="0" i="0" u="none" strike="noStrike" dirty="0">
                <a:solidFill>
                  <a:srgbClr val="000000"/>
                </a:solidFill>
                <a:effectLst/>
              </a:rPr>
              <a:t>Tactical gear (helmets, gloves, body armor)</a:t>
            </a:r>
          </a:p>
          <a:p>
            <a:pPr algn="l">
              <a:buFont typeface="Arial" panose="020B0604020202020204" pitchFamily="34" charset="0"/>
              <a:buChar char="•"/>
            </a:pPr>
            <a:r>
              <a:rPr lang="en-US" sz="1400" b="0" i="0" u="none" strike="noStrike" dirty="0">
                <a:solidFill>
                  <a:srgbClr val="000000"/>
                </a:solidFill>
                <a:effectLst/>
              </a:rPr>
              <a:t>Cold-weather and flame-resistant clothing</a:t>
            </a:r>
          </a:p>
          <a:p>
            <a:pPr algn="l">
              <a:buFont typeface="Arial" panose="020B0604020202020204" pitchFamily="34" charset="0"/>
              <a:buChar char="•"/>
            </a:pPr>
            <a:endParaRPr lang="en-US" sz="1400" b="0" i="0" u="none" strike="noStrike" dirty="0">
              <a:solidFill>
                <a:srgbClr val="000000"/>
              </a:solidFill>
              <a:effectLst/>
            </a:endParaRPr>
          </a:p>
        </p:txBody>
      </p:sp>
      <p:sp>
        <p:nvSpPr>
          <p:cNvPr id="9" name="TextBox 8">
            <a:extLst>
              <a:ext uri="{FF2B5EF4-FFF2-40B4-BE49-F238E27FC236}">
                <a16:creationId xmlns:a16="http://schemas.microsoft.com/office/drawing/2014/main" id="{E0F3F93D-B13B-44DE-7AF6-220A487E756B}"/>
              </a:ext>
            </a:extLst>
          </p:cNvPr>
          <p:cNvSpPr txBox="1"/>
          <p:nvPr/>
        </p:nvSpPr>
        <p:spPr>
          <a:xfrm>
            <a:off x="4649119" y="1613254"/>
            <a:ext cx="4693184" cy="4401205"/>
          </a:xfrm>
          <a:prstGeom prst="rect">
            <a:avLst/>
          </a:prstGeom>
          <a:noFill/>
        </p:spPr>
        <p:txBody>
          <a:bodyPr wrap="square">
            <a:spAutoFit/>
          </a:bodyPr>
          <a:lstStyle/>
          <a:p>
            <a:pPr algn="l"/>
            <a:r>
              <a:rPr lang="en-US" sz="1400" b="1" i="0" u="none" strike="noStrike" dirty="0">
                <a:solidFill>
                  <a:srgbClr val="000000"/>
                </a:solidFill>
                <a:effectLst/>
              </a:rPr>
              <a:t>6. Medical &amp; Pharmaceutical Supplies</a:t>
            </a:r>
          </a:p>
          <a:p>
            <a:pPr algn="l">
              <a:buFont typeface="Arial" panose="020B0604020202020204" pitchFamily="34" charset="0"/>
              <a:buChar char="•"/>
            </a:pPr>
            <a:r>
              <a:rPr lang="en-US" sz="1400" b="0" i="0" u="none" strike="noStrike" dirty="0">
                <a:solidFill>
                  <a:srgbClr val="000000"/>
                </a:solidFill>
                <a:effectLst/>
              </a:rPr>
              <a:t>Medicines and vaccines</a:t>
            </a:r>
          </a:p>
          <a:p>
            <a:pPr algn="l">
              <a:buFont typeface="Arial" panose="020B0604020202020204" pitchFamily="34" charset="0"/>
              <a:buChar char="•"/>
            </a:pPr>
            <a:r>
              <a:rPr lang="en-US" sz="1400" b="0" i="0" u="none" strike="noStrike" dirty="0">
                <a:solidFill>
                  <a:srgbClr val="000000"/>
                </a:solidFill>
                <a:effectLst/>
              </a:rPr>
              <a:t>Medical equipment (ventilators, surgical tools)</a:t>
            </a:r>
          </a:p>
          <a:p>
            <a:pPr algn="l">
              <a:buFont typeface="Arial" panose="020B0604020202020204" pitchFamily="34" charset="0"/>
              <a:buChar char="•"/>
            </a:pPr>
            <a:r>
              <a:rPr lang="en-US" sz="1400" b="0" i="0" u="none" strike="noStrike" dirty="0">
                <a:solidFill>
                  <a:srgbClr val="000000"/>
                </a:solidFill>
                <a:effectLst/>
              </a:rPr>
              <a:t>Field hospital and combat casualty supplies</a:t>
            </a:r>
          </a:p>
          <a:p>
            <a:pPr algn="l"/>
            <a:r>
              <a:rPr lang="en-US" sz="1400" b="1" i="0" u="none" strike="noStrike" dirty="0">
                <a:solidFill>
                  <a:srgbClr val="000000"/>
                </a:solidFill>
                <a:effectLst/>
              </a:rPr>
              <a:t>7. Food &amp; Subsistence</a:t>
            </a:r>
          </a:p>
          <a:p>
            <a:pPr algn="l">
              <a:buFont typeface="Arial" panose="020B0604020202020204" pitchFamily="34" charset="0"/>
              <a:buChar char="•"/>
            </a:pPr>
            <a:r>
              <a:rPr lang="en-US" sz="1400" b="0" i="0" u="none" strike="noStrike" dirty="0">
                <a:solidFill>
                  <a:srgbClr val="000000"/>
                </a:solidFill>
                <a:effectLst/>
              </a:rPr>
              <a:t>Meals Ready-to-Eat (MREs)</a:t>
            </a:r>
          </a:p>
          <a:p>
            <a:pPr algn="l">
              <a:buFont typeface="Arial" panose="020B0604020202020204" pitchFamily="34" charset="0"/>
              <a:buChar char="•"/>
            </a:pPr>
            <a:r>
              <a:rPr lang="en-US" sz="1400" b="0" i="0" u="none" strike="noStrike" dirty="0">
                <a:solidFill>
                  <a:srgbClr val="000000"/>
                </a:solidFill>
                <a:effectLst/>
              </a:rPr>
              <a:t>Fresh and frozen food supplies</a:t>
            </a:r>
          </a:p>
          <a:p>
            <a:pPr algn="l">
              <a:buFont typeface="Arial" panose="020B0604020202020204" pitchFamily="34" charset="0"/>
              <a:buChar char="•"/>
            </a:pPr>
            <a:r>
              <a:rPr lang="en-US" sz="1400" b="0" i="0" u="none" strike="noStrike" dirty="0">
                <a:solidFill>
                  <a:srgbClr val="000000"/>
                </a:solidFill>
                <a:effectLst/>
              </a:rPr>
              <a:t>Bulk rations for military operations</a:t>
            </a:r>
          </a:p>
          <a:p>
            <a:pPr algn="l"/>
            <a:r>
              <a:rPr lang="en-US" sz="1400" b="1" i="0" u="none" strike="noStrike" dirty="0">
                <a:solidFill>
                  <a:srgbClr val="000000"/>
                </a:solidFill>
                <a:effectLst/>
              </a:rPr>
              <a:t>8. Construction &amp; Infrastructure Materials</a:t>
            </a:r>
          </a:p>
          <a:p>
            <a:pPr algn="l">
              <a:buFont typeface="Arial" panose="020B0604020202020204" pitchFamily="34" charset="0"/>
              <a:buChar char="•"/>
            </a:pPr>
            <a:r>
              <a:rPr lang="en-US" sz="1400" b="0" i="0" u="none" strike="noStrike" dirty="0">
                <a:solidFill>
                  <a:srgbClr val="000000"/>
                </a:solidFill>
                <a:effectLst/>
              </a:rPr>
              <a:t>Lumber, concrete, and metal</a:t>
            </a:r>
          </a:p>
          <a:p>
            <a:pPr algn="l">
              <a:buFont typeface="Arial" panose="020B0604020202020204" pitchFamily="34" charset="0"/>
              <a:buChar char="•"/>
            </a:pPr>
            <a:r>
              <a:rPr lang="en-US" sz="1400" b="0" i="0" u="none" strike="noStrike" dirty="0">
                <a:solidFill>
                  <a:srgbClr val="000000"/>
                </a:solidFill>
                <a:effectLst/>
              </a:rPr>
              <a:t>Generators and power equipment</a:t>
            </a:r>
          </a:p>
          <a:p>
            <a:pPr algn="l">
              <a:buFont typeface="Arial" panose="020B0604020202020204" pitchFamily="34" charset="0"/>
              <a:buChar char="•"/>
            </a:pPr>
            <a:r>
              <a:rPr lang="en-US" sz="1400" b="0" i="0" u="none" strike="noStrike" dirty="0">
                <a:solidFill>
                  <a:srgbClr val="000000"/>
                </a:solidFill>
                <a:effectLst/>
              </a:rPr>
              <a:t>HVAC and plumbing supplies</a:t>
            </a:r>
          </a:p>
          <a:p>
            <a:pPr algn="l"/>
            <a:r>
              <a:rPr lang="en-US" sz="1400" b="1" i="0" u="none" strike="noStrike" dirty="0">
                <a:solidFill>
                  <a:srgbClr val="000000"/>
                </a:solidFill>
                <a:effectLst/>
              </a:rPr>
              <a:t>9. IT &amp; Communications Equipment</a:t>
            </a:r>
          </a:p>
          <a:p>
            <a:pPr algn="l">
              <a:buFont typeface="Arial" panose="020B0604020202020204" pitchFamily="34" charset="0"/>
              <a:buChar char="•"/>
            </a:pPr>
            <a:r>
              <a:rPr lang="en-US" sz="1400" b="0" i="0" u="none" strike="noStrike" dirty="0">
                <a:solidFill>
                  <a:srgbClr val="000000"/>
                </a:solidFill>
                <a:effectLst/>
              </a:rPr>
              <a:t>Computers, servers, and cybersecurity tools</a:t>
            </a:r>
          </a:p>
          <a:p>
            <a:pPr algn="l">
              <a:buFont typeface="Arial" panose="020B0604020202020204" pitchFamily="34" charset="0"/>
              <a:buChar char="•"/>
            </a:pPr>
            <a:r>
              <a:rPr lang="en-US" sz="1400" b="0" i="0" u="none" strike="noStrike" dirty="0">
                <a:solidFill>
                  <a:srgbClr val="000000"/>
                </a:solidFill>
                <a:effectLst/>
              </a:rPr>
              <a:t>Radios and satellite communication systems</a:t>
            </a:r>
          </a:p>
          <a:p>
            <a:pPr algn="l">
              <a:buFont typeface="Arial" panose="020B0604020202020204" pitchFamily="34" charset="0"/>
              <a:buChar char="•"/>
            </a:pPr>
            <a:r>
              <a:rPr lang="en-US" sz="1400" b="0" i="0" u="none" strike="noStrike" dirty="0">
                <a:solidFill>
                  <a:srgbClr val="000000"/>
                </a:solidFill>
                <a:effectLst/>
              </a:rPr>
              <a:t>Software and networking equipment</a:t>
            </a:r>
          </a:p>
          <a:p>
            <a:pPr algn="l"/>
            <a:r>
              <a:rPr lang="en-US" sz="1400" b="1" i="0" u="none" strike="noStrike" dirty="0">
                <a:solidFill>
                  <a:srgbClr val="000000"/>
                </a:solidFill>
                <a:effectLst/>
              </a:rPr>
              <a:t>10. Office Supplies &amp; Industrial Hardware</a:t>
            </a:r>
          </a:p>
          <a:p>
            <a:pPr algn="l">
              <a:buFont typeface="Arial" panose="020B0604020202020204" pitchFamily="34" charset="0"/>
              <a:buChar char="•"/>
            </a:pPr>
            <a:r>
              <a:rPr lang="en-US" sz="1400" b="0" i="0" u="none" strike="noStrike" dirty="0">
                <a:solidFill>
                  <a:srgbClr val="000000"/>
                </a:solidFill>
                <a:effectLst/>
              </a:rPr>
              <a:t>Paper, printers, and office furniture</a:t>
            </a:r>
          </a:p>
          <a:p>
            <a:pPr algn="l">
              <a:buFont typeface="Arial" panose="020B0604020202020204" pitchFamily="34" charset="0"/>
              <a:buChar char="•"/>
            </a:pPr>
            <a:r>
              <a:rPr lang="en-US" sz="1400" b="0" i="0" u="none" strike="noStrike" dirty="0">
                <a:solidFill>
                  <a:srgbClr val="000000"/>
                </a:solidFill>
                <a:effectLst/>
              </a:rPr>
              <a:t>Hand tools, fasteners, and safety gear</a:t>
            </a:r>
          </a:p>
          <a:p>
            <a:pPr algn="l">
              <a:buFont typeface="Arial" panose="020B0604020202020204" pitchFamily="34" charset="0"/>
              <a:buChar char="•"/>
            </a:pPr>
            <a:r>
              <a:rPr lang="en-US" sz="1400" b="0" i="0" u="none" strike="noStrike" dirty="0">
                <a:solidFill>
                  <a:srgbClr val="000000"/>
                </a:solidFill>
                <a:effectLst/>
              </a:rPr>
              <a:t>Storage containers and shelving</a:t>
            </a:r>
          </a:p>
        </p:txBody>
      </p:sp>
    </p:spTree>
    <p:extLst>
      <p:ext uri="{BB962C8B-B14F-4D97-AF65-F5344CB8AC3E}">
        <p14:creationId xmlns:p14="http://schemas.microsoft.com/office/powerpoint/2010/main" val="2721254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Agency Small Business Offices</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16685">
            <a:off x="487471" y="1955740"/>
            <a:ext cx="3929134" cy="69267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539">
            <a:off x="505240" y="4493587"/>
            <a:ext cx="3929134" cy="5639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66875">
            <a:off x="180075" y="3284323"/>
            <a:ext cx="3910277" cy="8110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3860" y="3126392"/>
            <a:ext cx="3209072" cy="305577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0687" y="2387587"/>
            <a:ext cx="3675418" cy="67834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5386" y="5619868"/>
            <a:ext cx="4826379" cy="984581"/>
          </a:xfrm>
          <a:prstGeom prst="rect">
            <a:avLst/>
          </a:prstGeom>
        </p:spPr>
      </p:pic>
    </p:spTree>
    <p:extLst>
      <p:ext uri="{BB962C8B-B14F-4D97-AF65-F5344CB8AC3E}">
        <p14:creationId xmlns:p14="http://schemas.microsoft.com/office/powerpoint/2010/main" val="1527585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Vehicles</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79938" y="1863969"/>
            <a:ext cx="7097840" cy="4247317"/>
          </a:xfrm>
          <a:prstGeom prst="rect">
            <a:avLst/>
          </a:prstGeom>
          <a:noFill/>
        </p:spPr>
        <p:txBody>
          <a:bodyPr wrap="none" rtlCol="0">
            <a:spAutoFit/>
          </a:bodyPr>
          <a:lstStyle/>
          <a:p>
            <a:pPr marL="285750" indent="-285750">
              <a:buFont typeface="Arial" charset="0"/>
              <a:buChar char="•"/>
            </a:pPr>
            <a:r>
              <a:rPr lang="en-US" dirty="0"/>
              <a:t>GSA Schedule</a:t>
            </a:r>
          </a:p>
          <a:p>
            <a:pPr marL="742950" lvl="1" indent="-285750">
              <a:buFont typeface="Arial" charset="0"/>
              <a:buChar char="•"/>
            </a:pPr>
            <a:r>
              <a:rPr lang="en-US" dirty="0"/>
              <a:t>Which one?</a:t>
            </a:r>
          </a:p>
          <a:p>
            <a:pPr marL="742950" lvl="1" indent="-285750">
              <a:buFont typeface="Arial" charset="0"/>
              <a:buChar char="•"/>
            </a:pPr>
            <a:r>
              <a:rPr lang="en-US" dirty="0"/>
              <a:t>EIN, DUNS, </a:t>
            </a:r>
            <a:r>
              <a:rPr lang="en-US" b="0" i="0" u="none" strike="noStrike" dirty="0">
                <a:effectLst/>
                <a:latin typeface="Helvetica Neue" panose="02000503000000020004" pitchFamily="2" charset="0"/>
              </a:rPr>
              <a:t>UEI(Unique Identity ID), </a:t>
            </a:r>
            <a:r>
              <a:rPr lang="en-US" dirty="0"/>
              <a:t>SAMS, Open Ratings (6 min)</a:t>
            </a:r>
          </a:p>
          <a:p>
            <a:pPr marL="742950" lvl="1" indent="-285750">
              <a:buFont typeface="Arial" charset="0"/>
              <a:buChar char="•"/>
            </a:pPr>
            <a:r>
              <a:rPr lang="en-US" dirty="0"/>
              <a:t>Respond</a:t>
            </a:r>
          </a:p>
          <a:p>
            <a:endParaRPr lang="en-US" dirty="0"/>
          </a:p>
          <a:p>
            <a:pPr marL="285750" indent="-285750">
              <a:buFont typeface="Arial" charset="0"/>
              <a:buChar char="•"/>
            </a:pPr>
            <a:r>
              <a:rPr lang="en-US" dirty="0"/>
              <a:t>Credit Card/Micro Purchase ($10K)</a:t>
            </a:r>
          </a:p>
          <a:p>
            <a:pPr marL="285750" indent="-285750">
              <a:buFont typeface="Arial" charset="0"/>
              <a:buChar char="•"/>
            </a:pPr>
            <a:endParaRPr lang="en-US" dirty="0"/>
          </a:p>
          <a:p>
            <a:pPr marL="285750" indent="-285750">
              <a:buFont typeface="Arial" charset="0"/>
              <a:buChar char="•"/>
            </a:pPr>
            <a:r>
              <a:rPr lang="en-US" dirty="0"/>
              <a:t>SBIR/STTR</a:t>
            </a:r>
          </a:p>
          <a:p>
            <a:pPr marL="285750" indent="-285750">
              <a:buFont typeface="Arial" charset="0"/>
              <a:buChar char="•"/>
            </a:pPr>
            <a:endParaRPr lang="en-US" dirty="0"/>
          </a:p>
          <a:p>
            <a:pPr marL="285750" indent="-285750">
              <a:buFont typeface="Arial" charset="0"/>
              <a:buChar char="•"/>
            </a:pPr>
            <a:r>
              <a:rPr lang="en-US" dirty="0"/>
              <a:t>8(a), SDVOSB, WOSB, </a:t>
            </a:r>
            <a:r>
              <a:rPr lang="en-US" dirty="0" err="1"/>
              <a:t>etc</a:t>
            </a:r>
            <a:endParaRPr lang="en-US" dirty="0"/>
          </a:p>
          <a:p>
            <a:pPr marL="285750" indent="-285750">
              <a:buFont typeface="Arial" charset="0"/>
              <a:buChar char="•"/>
            </a:pPr>
            <a:endParaRPr lang="en-US" dirty="0"/>
          </a:p>
          <a:p>
            <a:pPr marL="285750" indent="-285750">
              <a:buFont typeface="Arial" charset="0"/>
              <a:buChar char="•"/>
            </a:pPr>
            <a:r>
              <a:rPr lang="en-US" dirty="0"/>
              <a:t>Other Transaction Authority</a:t>
            </a:r>
          </a:p>
          <a:p>
            <a:pPr marL="742950" lvl="1" indent="-285750">
              <a:buFont typeface="Arial" charset="0"/>
              <a:buChar char="•"/>
            </a:pPr>
            <a:r>
              <a:rPr lang="en-US" dirty="0"/>
              <a:t>At least one non-traditional DoD </a:t>
            </a:r>
            <a:r>
              <a:rPr lang="en-US" dirty="0" err="1"/>
              <a:t>Contracto</a:t>
            </a:r>
            <a:endParaRPr lang="en-US" dirty="0"/>
          </a:p>
          <a:p>
            <a:pPr marL="742950" lvl="1" indent="-285750">
              <a:buFont typeface="Arial" charset="0"/>
              <a:buChar char="•"/>
            </a:pPr>
            <a:r>
              <a:rPr lang="en-US" dirty="0"/>
              <a:t>Cost Sharing arrangement</a:t>
            </a:r>
          </a:p>
          <a:p>
            <a:pPr marL="742950" lvl="1" indent="-285750">
              <a:buFont typeface="Arial" charset="0"/>
              <a:buChar char="•"/>
            </a:pPr>
            <a:r>
              <a:rPr lang="en-US" dirty="0"/>
              <a:t>See http://</a:t>
            </a:r>
            <a:r>
              <a:rPr lang="en-US" dirty="0" err="1"/>
              <a:t>tinyurl.com</a:t>
            </a:r>
            <a:r>
              <a:rPr lang="en-US" dirty="0"/>
              <a:t>/y3km2ayn</a:t>
            </a:r>
          </a:p>
        </p:txBody>
      </p:sp>
    </p:spTree>
    <p:extLst>
      <p:ext uri="{BB962C8B-B14F-4D97-AF65-F5344CB8AC3E}">
        <p14:creationId xmlns:p14="http://schemas.microsoft.com/office/powerpoint/2010/main" val="315858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780"/>
            <a:ext cx="8229600" cy="1143000"/>
          </a:xfrm>
        </p:spPr>
        <p:txBody>
          <a:bodyPr/>
          <a:lstStyle/>
          <a:p>
            <a:r>
              <a:rPr lang="en-US" dirty="0"/>
              <a:t>Contracting Cone</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pic>
        <p:nvPicPr>
          <p:cNvPr id="7" name="Picture 6" descr="A picture containing accessory&#10;&#10;Description automatically generated">
            <a:extLst>
              <a:ext uri="{FF2B5EF4-FFF2-40B4-BE49-F238E27FC236}">
                <a16:creationId xmlns:a16="http://schemas.microsoft.com/office/drawing/2014/main" id="{5634DE33-F039-9D41-BC9F-06CCF950FF68}"/>
              </a:ext>
            </a:extLst>
          </p:cNvPr>
          <p:cNvPicPr>
            <a:picLocks noChangeAspect="1"/>
          </p:cNvPicPr>
          <p:nvPr/>
        </p:nvPicPr>
        <p:blipFill>
          <a:blip r:embed="rId2"/>
          <a:stretch>
            <a:fillRect/>
          </a:stretch>
        </p:blipFill>
        <p:spPr>
          <a:xfrm>
            <a:off x="0" y="1088835"/>
            <a:ext cx="9144000" cy="4995639"/>
          </a:xfrm>
          <a:prstGeom prst="rect">
            <a:avLst/>
          </a:prstGeom>
        </p:spPr>
      </p:pic>
      <p:sp>
        <p:nvSpPr>
          <p:cNvPr id="9" name="TextBox 8">
            <a:extLst>
              <a:ext uri="{FF2B5EF4-FFF2-40B4-BE49-F238E27FC236}">
                <a16:creationId xmlns:a16="http://schemas.microsoft.com/office/drawing/2014/main" id="{71B94B65-3AFD-F245-92D1-20F6106C06AC}"/>
              </a:ext>
            </a:extLst>
          </p:cNvPr>
          <p:cNvSpPr txBox="1"/>
          <p:nvPr/>
        </p:nvSpPr>
        <p:spPr>
          <a:xfrm>
            <a:off x="168166" y="5644055"/>
            <a:ext cx="2953406" cy="461665"/>
          </a:xfrm>
          <a:prstGeom prst="rect">
            <a:avLst/>
          </a:prstGeom>
          <a:noFill/>
        </p:spPr>
        <p:txBody>
          <a:bodyPr wrap="square" rtlCol="0">
            <a:spAutoFit/>
          </a:bodyPr>
          <a:lstStyle/>
          <a:p>
            <a:r>
              <a:rPr lang="en-US" sz="1200" u="sng" dirty="0"/>
              <a:t>Source:</a:t>
            </a:r>
          </a:p>
          <a:p>
            <a:r>
              <a:rPr lang="en-US" sz="1200" dirty="0"/>
              <a:t>https://</a:t>
            </a:r>
            <a:r>
              <a:rPr lang="en-US" sz="1200" dirty="0" err="1"/>
              <a:t>aaf.dau.mil</a:t>
            </a:r>
            <a:r>
              <a:rPr lang="en-US" sz="1200" dirty="0"/>
              <a:t>/contracting-cone/</a:t>
            </a:r>
          </a:p>
        </p:txBody>
      </p:sp>
    </p:spTree>
    <p:extLst>
      <p:ext uri="{BB962C8B-B14F-4D97-AF65-F5344CB8AC3E}">
        <p14:creationId xmlns:p14="http://schemas.microsoft.com/office/powerpoint/2010/main" val="490494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Transaction Authority</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294025" y="1763433"/>
            <a:ext cx="7099698" cy="5355312"/>
          </a:xfrm>
          <a:prstGeom prst="rect">
            <a:avLst/>
          </a:prstGeom>
          <a:noFill/>
        </p:spPr>
        <p:txBody>
          <a:bodyPr wrap="square" rtlCol="0">
            <a:spAutoFit/>
          </a:bodyPr>
          <a:lstStyle/>
          <a:p>
            <a:pPr marL="285750" indent="-285750">
              <a:buFont typeface="Arial" panose="020B0604020202020204" pitchFamily="34" charset="0"/>
              <a:buChar char="•"/>
            </a:pPr>
            <a:r>
              <a:rPr lang="en-US" b="0" i="0" u="none" strike="noStrike" dirty="0">
                <a:solidFill>
                  <a:srgbClr val="000000"/>
                </a:solidFill>
                <a:effectLst/>
                <a:latin typeface="-webkit-standard"/>
              </a:rPr>
              <a:t>OTA is a flexible contracting mechanism used by U.S. federal agencies  to accelerate research, development, and prototyping without the constraints of traditional Federal Acquisition Regulations (FAR)</a:t>
            </a:r>
          </a:p>
          <a:p>
            <a:pPr marL="285750" indent="-285750">
              <a:buFont typeface="Arial" panose="020B0604020202020204" pitchFamily="34" charset="0"/>
              <a:buChar char="•"/>
            </a:pPr>
            <a:endParaRPr lang="en-US" b="0" i="0" u="none" strike="noStrike" dirty="0">
              <a:solidFill>
                <a:srgbClr val="000000"/>
              </a:solidFill>
              <a:effectLst/>
              <a:latin typeface="-webkit-standard"/>
            </a:endParaRPr>
          </a:p>
          <a:p>
            <a:pPr marL="285750" indent="-285750">
              <a:buFont typeface="Arial" panose="020B0604020202020204" pitchFamily="34" charset="0"/>
              <a:buChar char="•"/>
            </a:pPr>
            <a:r>
              <a:rPr lang="en-US" dirty="0"/>
              <a:t>Must “..</a:t>
            </a:r>
            <a:r>
              <a:rPr lang="en-US" i="1" dirty="0"/>
              <a:t>directly relevant to enhancing the mission effectiveness of military personnel and the supporting platforms, systems, components, or materials proposed to be acquired or developed by the Department of Defense, or to improvement of platforms, systems, components, or materials in use by the armed forces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At least one “</a:t>
            </a:r>
            <a:r>
              <a:rPr lang="en-US" u="sng" dirty="0"/>
              <a:t>non-traditional</a:t>
            </a:r>
            <a:r>
              <a:rPr lang="en-US" dirty="0"/>
              <a:t>” defense contractor. “</a:t>
            </a:r>
            <a:r>
              <a:rPr lang="en-US" i="1" dirty="0"/>
              <a:t>an entity that is not currently performing and has not performed, for at least the one-year period preceding the solicitation of sources by DoD for the procurement or transaction, any contract or subcontract for DoD</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Small business participation encouraged,  but  no set-asides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54009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24191-D2CB-63CE-7E3E-DEA3CB3100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998D6F-6EB3-1423-2603-D54D4A14230C}"/>
              </a:ext>
            </a:extLst>
          </p:cNvPr>
          <p:cNvSpPr>
            <a:spLocks noGrp="1"/>
          </p:cNvSpPr>
          <p:nvPr>
            <p:ph type="title"/>
          </p:nvPr>
        </p:nvSpPr>
        <p:spPr/>
        <p:txBody>
          <a:bodyPr/>
          <a:lstStyle/>
          <a:p>
            <a:r>
              <a:rPr lang="en-US" dirty="0"/>
              <a:t>Other Transaction Authority</a:t>
            </a:r>
          </a:p>
        </p:txBody>
      </p:sp>
      <p:cxnSp>
        <p:nvCxnSpPr>
          <p:cNvPr id="5" name="Straight Connector 4">
            <a:extLst>
              <a:ext uri="{FF2B5EF4-FFF2-40B4-BE49-F238E27FC236}">
                <a16:creationId xmlns:a16="http://schemas.microsoft.com/office/drawing/2014/main" id="{8B0B76C8-761B-3D94-945B-6C76B73C990C}"/>
              </a:ext>
            </a:extLst>
          </p:cNvPr>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CB2FCBCA-C950-374A-CAAA-9A6A74E8D728}"/>
              </a:ext>
            </a:extLst>
          </p:cNvPr>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187601AA-7376-AC1D-25EF-1421131B491D}"/>
              </a:ext>
            </a:extLst>
          </p:cNvPr>
          <p:cNvSpPr txBox="1"/>
          <p:nvPr/>
        </p:nvSpPr>
        <p:spPr>
          <a:xfrm>
            <a:off x="1294025" y="1763433"/>
            <a:ext cx="7099698"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9A959665-D34E-F913-9BE0-AC9DE4526F8B}"/>
              </a:ext>
            </a:extLst>
          </p:cNvPr>
          <p:cNvSpPr txBox="1"/>
          <p:nvPr/>
        </p:nvSpPr>
        <p:spPr>
          <a:xfrm>
            <a:off x="330506" y="1861851"/>
            <a:ext cx="3327094" cy="2585323"/>
          </a:xfrm>
          <a:prstGeom prst="rect">
            <a:avLst/>
          </a:prstGeom>
          <a:noFill/>
        </p:spPr>
        <p:txBody>
          <a:bodyPr wrap="square" rtlCol="0">
            <a:spAutoFit/>
          </a:bodyPr>
          <a:lstStyle/>
          <a:p>
            <a:pPr algn="ctr"/>
            <a:r>
              <a:rPr lang="en-US" b="1" u="sng" dirty="0"/>
              <a:t>Characteristics</a:t>
            </a:r>
          </a:p>
          <a:p>
            <a:pPr marL="285750" indent="-285750">
              <a:buFont typeface="Arial" panose="020B0604020202020204" pitchFamily="34" charset="0"/>
              <a:buChar char="•"/>
            </a:pPr>
            <a:r>
              <a:rPr lang="en-US" dirty="0"/>
              <a:t>Not bound by FAR</a:t>
            </a:r>
          </a:p>
          <a:p>
            <a:pPr marL="285750" indent="-285750">
              <a:buFont typeface="Arial" panose="020B0604020202020204" pitchFamily="34" charset="0"/>
              <a:buChar char="•"/>
            </a:pPr>
            <a:r>
              <a:rPr lang="en-US" dirty="0"/>
              <a:t>Types</a:t>
            </a:r>
          </a:p>
          <a:p>
            <a:pPr marL="742950" lvl="1" indent="-285750">
              <a:buFont typeface="Arial" panose="020B0604020202020204" pitchFamily="34" charset="0"/>
              <a:buChar char="•"/>
            </a:pPr>
            <a:r>
              <a:rPr lang="en-US" dirty="0"/>
              <a:t>Research</a:t>
            </a:r>
          </a:p>
          <a:p>
            <a:pPr marL="742950" lvl="1" indent="-285750">
              <a:buFont typeface="Arial" panose="020B0604020202020204" pitchFamily="34" charset="0"/>
              <a:buChar char="•"/>
            </a:pPr>
            <a:r>
              <a:rPr lang="en-US" dirty="0"/>
              <a:t>Prototype</a:t>
            </a:r>
          </a:p>
          <a:p>
            <a:pPr marL="742950" lvl="1" indent="-285750">
              <a:buFont typeface="Arial" panose="020B0604020202020204" pitchFamily="34" charset="0"/>
              <a:buChar char="•"/>
            </a:pPr>
            <a:r>
              <a:rPr lang="en-US" dirty="0"/>
              <a:t>Production</a:t>
            </a:r>
          </a:p>
          <a:p>
            <a:pPr marL="285750" indent="-285750">
              <a:buFont typeface="Arial" panose="020B0604020202020204" pitchFamily="34" charset="0"/>
              <a:buChar char="•"/>
            </a:pPr>
            <a:r>
              <a:rPr lang="en-US" dirty="0"/>
              <a:t>Innovation Focus</a:t>
            </a:r>
          </a:p>
          <a:p>
            <a:pPr marL="285750" indent="-285750">
              <a:buFont typeface="Arial" panose="020B0604020202020204" pitchFamily="34" charset="0"/>
              <a:buChar char="•"/>
            </a:pPr>
            <a:r>
              <a:rPr lang="en-US" dirty="0"/>
              <a:t>Streamlined Process</a:t>
            </a:r>
          </a:p>
          <a:p>
            <a:pPr marL="285750" indent="-285750">
              <a:buFont typeface="Arial" panose="020B0604020202020204" pitchFamily="34" charset="0"/>
              <a:buChar char="•"/>
            </a:pPr>
            <a:r>
              <a:rPr lang="en-US" dirty="0"/>
              <a:t>Flexible (IP, payments, </a:t>
            </a:r>
            <a:r>
              <a:rPr lang="en-US" dirty="0" err="1"/>
              <a:t>Mgmt</a:t>
            </a:r>
            <a:r>
              <a:rPr lang="en-US" dirty="0"/>
              <a:t>)</a:t>
            </a:r>
          </a:p>
        </p:txBody>
      </p:sp>
      <p:sp>
        <p:nvSpPr>
          <p:cNvPr id="4" name="TextBox 3">
            <a:extLst>
              <a:ext uri="{FF2B5EF4-FFF2-40B4-BE49-F238E27FC236}">
                <a16:creationId xmlns:a16="http://schemas.microsoft.com/office/drawing/2014/main" id="{2220B57F-E0D7-EB70-94E4-E32253C1626A}"/>
              </a:ext>
            </a:extLst>
          </p:cNvPr>
          <p:cNvSpPr txBox="1"/>
          <p:nvPr/>
        </p:nvSpPr>
        <p:spPr>
          <a:xfrm>
            <a:off x="251551" y="4636265"/>
            <a:ext cx="3598967" cy="1754326"/>
          </a:xfrm>
          <a:prstGeom prst="rect">
            <a:avLst/>
          </a:prstGeom>
          <a:noFill/>
        </p:spPr>
        <p:txBody>
          <a:bodyPr wrap="square" rtlCol="0">
            <a:spAutoFit/>
          </a:bodyPr>
          <a:lstStyle/>
          <a:p>
            <a:pPr algn="ctr"/>
            <a:r>
              <a:rPr lang="en-US" b="1" u="sng" dirty="0"/>
              <a:t>Small  Business Benefits</a:t>
            </a:r>
          </a:p>
          <a:p>
            <a:pPr marL="285750" indent="-285750">
              <a:buFont typeface="Arial" panose="020B0604020202020204" pitchFamily="34" charset="0"/>
              <a:buChar char="•"/>
            </a:pPr>
            <a:r>
              <a:rPr lang="en-US" dirty="0"/>
              <a:t>Reduced  Bureaucratic  Burden</a:t>
            </a:r>
          </a:p>
          <a:p>
            <a:pPr marL="285750" indent="-285750">
              <a:buFont typeface="Arial" panose="020B0604020202020204" pitchFamily="34" charset="0"/>
              <a:buChar char="•"/>
            </a:pPr>
            <a:r>
              <a:rPr lang="en-US" dirty="0"/>
              <a:t>Faster Contract  Timeline</a:t>
            </a:r>
          </a:p>
          <a:p>
            <a:pPr marL="285750" indent="-285750">
              <a:buFont typeface="Arial" panose="020B0604020202020204" pitchFamily="34" charset="0"/>
              <a:buChar char="•"/>
            </a:pPr>
            <a:r>
              <a:rPr lang="en-US" dirty="0"/>
              <a:t>Flexible/Negotiable  Terms</a:t>
            </a:r>
          </a:p>
          <a:p>
            <a:pPr marL="285750" indent="-285750">
              <a:buFont typeface="Arial" panose="020B0604020202020204" pitchFamily="34" charset="0"/>
              <a:buChar char="•"/>
            </a:pPr>
            <a:r>
              <a:rPr lang="en-US" dirty="0"/>
              <a:t>Opens Door to Larger Projects</a:t>
            </a:r>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82307FBF-DF36-4281-B92D-2CB3F7F887B5}"/>
              </a:ext>
            </a:extLst>
          </p:cNvPr>
          <p:cNvSpPr txBox="1"/>
          <p:nvPr/>
        </p:nvSpPr>
        <p:spPr>
          <a:xfrm>
            <a:off x="4572000" y="1861851"/>
            <a:ext cx="3598968" cy="2031325"/>
          </a:xfrm>
          <a:prstGeom prst="rect">
            <a:avLst/>
          </a:prstGeom>
          <a:noFill/>
        </p:spPr>
        <p:txBody>
          <a:bodyPr wrap="square" rtlCol="0">
            <a:spAutoFit/>
          </a:bodyPr>
          <a:lstStyle/>
          <a:p>
            <a:pPr algn="ctr"/>
            <a:r>
              <a:rPr lang="en-US" b="1" u="sng" dirty="0"/>
              <a:t>Common Uses</a:t>
            </a:r>
          </a:p>
          <a:p>
            <a:pPr marL="285750" indent="-285750">
              <a:buFont typeface="Arial" panose="020B0604020202020204" pitchFamily="34" charset="0"/>
              <a:buChar char="•"/>
            </a:pPr>
            <a:r>
              <a:rPr lang="en-US" dirty="0"/>
              <a:t>Cutting-edge Tech  Development</a:t>
            </a:r>
          </a:p>
          <a:p>
            <a:pPr marL="285750" indent="-285750">
              <a:buFont typeface="Arial" panose="020B0604020202020204" pitchFamily="34" charset="0"/>
              <a:buChar char="•"/>
            </a:pPr>
            <a:r>
              <a:rPr lang="en-US" dirty="0"/>
              <a:t>Cybersecurity </a:t>
            </a:r>
          </a:p>
          <a:p>
            <a:pPr marL="285750" indent="-285750">
              <a:buFont typeface="Arial" panose="020B0604020202020204" pitchFamily="34" charset="0"/>
              <a:buChar char="•"/>
            </a:pPr>
            <a:r>
              <a:rPr lang="en-US" dirty="0"/>
              <a:t>AI and other Machine  Learning</a:t>
            </a:r>
          </a:p>
          <a:p>
            <a:pPr marL="285750" indent="-285750">
              <a:buFont typeface="Arial" panose="020B0604020202020204" pitchFamily="34" charset="0"/>
              <a:buChar char="•"/>
            </a:pPr>
            <a:r>
              <a:rPr lang="en-US" dirty="0"/>
              <a:t>Space/Satellite  Development</a:t>
            </a:r>
          </a:p>
          <a:p>
            <a:pPr marL="285750" indent="-285750">
              <a:buFont typeface="Arial" panose="020B0604020202020204" pitchFamily="34" charset="0"/>
              <a:buChar char="•"/>
            </a:pPr>
            <a:r>
              <a:rPr lang="en-US" dirty="0"/>
              <a:t>Biotechnology</a:t>
            </a:r>
          </a:p>
          <a:p>
            <a:pPr marL="285750" indent="-285750">
              <a:buFont typeface="Arial" panose="020B0604020202020204" pitchFamily="34" charset="0"/>
              <a:buChar char="•"/>
            </a:pPr>
            <a:r>
              <a:rPr lang="en-US" dirty="0"/>
              <a:t>Advanced  Manufacturing</a:t>
            </a:r>
          </a:p>
        </p:txBody>
      </p:sp>
      <p:sp>
        <p:nvSpPr>
          <p:cNvPr id="7" name="TextBox 6">
            <a:extLst>
              <a:ext uri="{FF2B5EF4-FFF2-40B4-BE49-F238E27FC236}">
                <a16:creationId xmlns:a16="http://schemas.microsoft.com/office/drawing/2014/main" id="{17A19313-1895-E20A-CF88-8D42C8E2A628}"/>
              </a:ext>
            </a:extLst>
          </p:cNvPr>
          <p:cNvSpPr txBox="1"/>
          <p:nvPr/>
        </p:nvSpPr>
        <p:spPr>
          <a:xfrm>
            <a:off x="4652851" y="4467372"/>
            <a:ext cx="3598967" cy="1754326"/>
          </a:xfrm>
          <a:prstGeom prst="rect">
            <a:avLst/>
          </a:prstGeom>
          <a:noFill/>
        </p:spPr>
        <p:txBody>
          <a:bodyPr wrap="square" rtlCol="0">
            <a:spAutoFit/>
          </a:bodyPr>
          <a:lstStyle/>
          <a:p>
            <a:pPr algn="ctr"/>
            <a:r>
              <a:rPr lang="en-US" b="1" u="sng" dirty="0"/>
              <a:t>How</a:t>
            </a:r>
          </a:p>
          <a:p>
            <a:pPr marL="285750" indent="-285750">
              <a:buFont typeface="Arial" panose="020B0604020202020204" pitchFamily="34" charset="0"/>
              <a:buChar char="•"/>
            </a:pPr>
            <a:r>
              <a:rPr lang="en-US" dirty="0"/>
              <a:t>Consortia Participation</a:t>
            </a:r>
          </a:p>
          <a:p>
            <a:pPr marL="285750" indent="-285750">
              <a:buFont typeface="Arial" panose="020B0604020202020204" pitchFamily="34" charset="0"/>
              <a:buChar char="•"/>
            </a:pPr>
            <a:r>
              <a:rPr lang="en-US" dirty="0"/>
              <a:t>Direct Contracting</a:t>
            </a:r>
          </a:p>
          <a:p>
            <a:pPr marL="285750" indent="-285750">
              <a:buFont typeface="Arial" panose="020B0604020202020204" pitchFamily="34" charset="0"/>
              <a:buChar char="•"/>
            </a:pPr>
            <a:r>
              <a:rPr lang="en-US" dirty="0"/>
              <a:t>Subcontracting</a:t>
            </a:r>
          </a:p>
          <a:p>
            <a:pPr marL="285750" indent="-285750">
              <a:buFont typeface="Arial" panose="020B0604020202020204" pitchFamily="34" charset="0"/>
              <a:buChar char="•"/>
            </a:pPr>
            <a:r>
              <a:rPr lang="en-US" dirty="0"/>
              <a:t>Teaming</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9019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Continuing Resolutions</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108AA70-9C5B-0F47-AE9D-466ED5B9D171}"/>
              </a:ext>
            </a:extLst>
          </p:cNvPr>
          <p:cNvSpPr txBox="1"/>
          <p:nvPr/>
        </p:nvSpPr>
        <p:spPr>
          <a:xfrm>
            <a:off x="325821" y="1807534"/>
            <a:ext cx="7725103" cy="4247317"/>
          </a:xfrm>
          <a:prstGeom prst="rect">
            <a:avLst/>
          </a:prstGeom>
          <a:noFill/>
        </p:spPr>
        <p:txBody>
          <a:bodyPr wrap="square" rtlCol="0">
            <a:spAutoFit/>
          </a:bodyPr>
          <a:lstStyle/>
          <a:p>
            <a:pPr marL="285750" indent="-285750">
              <a:buFont typeface="Arial" panose="020B0604020202020204" pitchFamily="34" charset="0"/>
              <a:buChar char="•"/>
            </a:pPr>
            <a:r>
              <a:rPr lang="en-US" dirty="0"/>
              <a:t>Used when one or more of required 12 Appropriations Bills not passed</a:t>
            </a:r>
          </a:p>
          <a:p>
            <a:pPr marL="285750" indent="-285750">
              <a:buFont typeface="Arial" panose="020B0604020202020204" pitchFamily="34" charset="0"/>
              <a:buChar char="•"/>
            </a:pPr>
            <a:r>
              <a:rPr lang="en-US" dirty="0"/>
              <a:t>Usually used as a bridge to regular appropriated funds (122 in past 25 years)</a:t>
            </a:r>
          </a:p>
          <a:p>
            <a:pPr marL="285750" indent="-285750">
              <a:buFont typeface="Arial" panose="020B0604020202020204" pitchFamily="34" charset="0"/>
              <a:buChar char="•"/>
            </a:pPr>
            <a:r>
              <a:rPr lang="en-US" dirty="0"/>
              <a:t>Agencies allowed to spend at same rate on existing programs from previous year or spend a pro rated amount</a:t>
            </a:r>
          </a:p>
          <a:p>
            <a:pPr marL="285750" indent="-285750">
              <a:buFont typeface="Arial" panose="020B0604020202020204" pitchFamily="34" charset="0"/>
              <a:buChar char="•"/>
            </a:pPr>
            <a:r>
              <a:rPr lang="en-US" dirty="0"/>
              <a:t>Prohibits an agency from initiating or resuming any project or activity for which funds were not available in the previous fiscal year</a:t>
            </a:r>
          </a:p>
          <a:p>
            <a:pPr marL="285750" indent="-285750">
              <a:buFont typeface="Arial" panose="020B0604020202020204" pitchFamily="34" charset="0"/>
              <a:buChar char="•"/>
            </a:pPr>
            <a:r>
              <a:rPr lang="en-US" dirty="0"/>
              <a:t>For DoD, expressly prohibits:</a:t>
            </a:r>
          </a:p>
          <a:p>
            <a:pPr marL="742950" lvl="1" indent="-285750">
              <a:buFont typeface="Arial" panose="020B0604020202020204" pitchFamily="34" charset="0"/>
              <a:buChar char="•"/>
            </a:pPr>
            <a:r>
              <a:rPr lang="en-US" dirty="0"/>
              <a:t>starting production on a program that was not funded in prior years (i.e., a </a:t>
            </a:r>
            <a:r>
              <a:rPr lang="en-US" i="1" dirty="0"/>
              <a:t>new start</a:t>
            </a:r>
            <a:r>
              <a:rPr lang="en-US" dirty="0"/>
              <a:t>) </a:t>
            </a:r>
          </a:p>
          <a:p>
            <a:pPr marL="742950" lvl="1" indent="-285750">
              <a:buFont typeface="Arial" panose="020B0604020202020204" pitchFamily="34" charset="0"/>
              <a:buChar char="•"/>
            </a:pPr>
            <a:r>
              <a:rPr lang="en-US" dirty="0"/>
              <a:t>from increasing production rates above previous years</a:t>
            </a:r>
          </a:p>
          <a:p>
            <a:pPr marL="285750" indent="-285750">
              <a:buFont typeface="Arial" panose="020B0604020202020204" pitchFamily="34" charset="0"/>
              <a:buChar char="•"/>
            </a:pPr>
            <a:r>
              <a:rPr lang="en-US" dirty="0"/>
              <a:t>Based on “color of money” not programs</a:t>
            </a:r>
          </a:p>
          <a:p>
            <a:pPr marL="285750" indent="-285750">
              <a:buFont typeface="Arial" panose="020B0604020202020204" pitchFamily="34" charset="0"/>
              <a:buChar char="•"/>
            </a:pPr>
            <a:r>
              <a:rPr lang="en-US" dirty="0"/>
              <a:t>Congress can include specific instructions on specific programs</a:t>
            </a:r>
          </a:p>
          <a:p>
            <a:pPr marL="285750" indent="-285750">
              <a:buFont typeface="Arial" panose="020B0604020202020204" pitchFamily="34" charset="0"/>
              <a:buChar char="•"/>
            </a:pPr>
            <a:r>
              <a:rPr lang="en-US" dirty="0"/>
              <a:t>Can cause problems with multi-year appropriations (R&amp;D, Shipbuilding)</a:t>
            </a:r>
          </a:p>
          <a:p>
            <a:pPr marL="285750" indent="-285750">
              <a:buFont typeface="Arial" panose="020B0604020202020204" pitchFamily="34" charset="0"/>
              <a:buChar char="•"/>
            </a:pPr>
            <a:r>
              <a:rPr lang="en-US" dirty="0"/>
              <a:t>Current CR good  for  DoD until COB March 14, 2025.</a:t>
            </a:r>
          </a:p>
          <a:p>
            <a:endParaRPr lang="en-US" dirty="0"/>
          </a:p>
        </p:txBody>
      </p:sp>
    </p:spTree>
    <p:extLst>
      <p:ext uri="{BB962C8B-B14F-4D97-AF65-F5344CB8AC3E}">
        <p14:creationId xmlns:p14="http://schemas.microsoft.com/office/powerpoint/2010/main" val="3453359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 a Professional Organization</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57084">
            <a:off x="0" y="2667344"/>
            <a:ext cx="3411940" cy="57994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076">
            <a:off x="4257023" y="2931572"/>
            <a:ext cx="3340100" cy="1244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47564">
            <a:off x="22553" y="5106159"/>
            <a:ext cx="4211916" cy="66884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738" y="3553872"/>
            <a:ext cx="3189874" cy="110952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669228"/>
            <a:ext cx="1507886" cy="63666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6485" y="1645233"/>
            <a:ext cx="3583923" cy="66065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49447">
            <a:off x="4445690" y="4735534"/>
            <a:ext cx="3103342" cy="1157352"/>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2503" y="5648455"/>
            <a:ext cx="2016884" cy="1051972"/>
          </a:xfrm>
          <a:prstGeom prst="rect">
            <a:avLst/>
          </a:prstGeom>
        </p:spPr>
      </p:pic>
    </p:spTree>
    <p:extLst>
      <p:ext uri="{BB962C8B-B14F-4D97-AF65-F5344CB8AC3E}">
        <p14:creationId xmlns:p14="http://schemas.microsoft.com/office/powerpoint/2010/main" val="1662758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CCA_PP</Template>
  <TotalTime>974</TotalTime>
  <Words>1207</Words>
  <Application>Microsoft Macintosh PowerPoint</Application>
  <PresentationFormat>On-screen Show (4:3)</PresentationFormat>
  <Paragraphs>233</Paragraphs>
  <Slides>22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-webkit-standard</vt:lpstr>
      <vt:lpstr>Arial</vt:lpstr>
      <vt:lpstr>Calibri</vt:lpstr>
      <vt:lpstr>Comic Sans MS</vt:lpstr>
      <vt:lpstr>Copperplate Gothic Bold</vt:lpstr>
      <vt:lpstr>Helvetica Neue</vt:lpstr>
      <vt:lpstr>Office Theme</vt:lpstr>
      <vt:lpstr>PowerPoint Presentation</vt:lpstr>
      <vt:lpstr>Finding Opportunities</vt:lpstr>
      <vt:lpstr>Use Agency Small Business Offices</vt:lpstr>
      <vt:lpstr>Contract Vehicles</vt:lpstr>
      <vt:lpstr>Contracting Cone</vt:lpstr>
      <vt:lpstr>Other Transaction Authority</vt:lpstr>
      <vt:lpstr>Other Transaction Authority</vt:lpstr>
      <vt:lpstr>Continuing Resolutions</vt:lpstr>
      <vt:lpstr>Join a Professional Organization</vt:lpstr>
      <vt:lpstr>Find A Partner</vt:lpstr>
      <vt:lpstr>Read the RFPs Carefully</vt:lpstr>
      <vt:lpstr>Watch Out!!!</vt:lpstr>
      <vt:lpstr>Watch Out!!!</vt:lpstr>
      <vt:lpstr>Watch Out!!!</vt:lpstr>
      <vt:lpstr>Watch Out!!!</vt:lpstr>
      <vt:lpstr>Ethics</vt:lpstr>
      <vt:lpstr>Be Prepared</vt:lpstr>
      <vt:lpstr>Selling to DLA</vt:lpstr>
      <vt:lpstr>Possible Procurement  Changes?</vt:lpstr>
      <vt:lpstr>2025  Budget?</vt:lpstr>
      <vt:lpstr>Questions</vt:lpstr>
      <vt:lpstr>What does DLA Buy?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Crenshaw</dc:creator>
  <cp:lastModifiedBy>Lou Crenshaw</cp:lastModifiedBy>
  <cp:revision>76</cp:revision>
  <dcterms:created xsi:type="dcterms:W3CDTF">2016-11-22T17:28:18Z</dcterms:created>
  <dcterms:modified xsi:type="dcterms:W3CDTF">2025-02-19T16:55:50Z</dcterms:modified>
</cp:coreProperties>
</file>